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4"/>
  </p:notesMasterIdLst>
  <p:sldIdLst>
    <p:sldId id="256" r:id="rId2"/>
    <p:sldId id="327" r:id="rId3"/>
    <p:sldId id="278" r:id="rId4"/>
    <p:sldId id="322" r:id="rId5"/>
    <p:sldId id="323" r:id="rId6"/>
    <p:sldId id="324" r:id="rId7"/>
    <p:sldId id="325" r:id="rId8"/>
    <p:sldId id="258" r:id="rId9"/>
    <p:sldId id="261" r:id="rId10"/>
    <p:sldId id="262" r:id="rId11"/>
    <p:sldId id="260" r:id="rId12"/>
    <p:sldId id="259" r:id="rId13"/>
    <p:sldId id="264" r:id="rId14"/>
    <p:sldId id="265" r:id="rId15"/>
    <p:sldId id="267" r:id="rId16"/>
    <p:sldId id="266" r:id="rId17"/>
    <p:sldId id="268" r:id="rId18"/>
    <p:sldId id="269" r:id="rId19"/>
    <p:sldId id="274" r:id="rId20"/>
    <p:sldId id="273" r:id="rId21"/>
    <p:sldId id="290" r:id="rId22"/>
    <p:sldId id="291" r:id="rId23"/>
    <p:sldId id="276" r:id="rId24"/>
    <p:sldId id="277" r:id="rId25"/>
    <p:sldId id="279" r:id="rId26"/>
    <p:sldId id="288" r:id="rId27"/>
    <p:sldId id="289" r:id="rId28"/>
    <p:sldId id="287" r:id="rId29"/>
    <p:sldId id="271" r:id="rId30"/>
    <p:sldId id="272" r:id="rId31"/>
    <p:sldId id="270" r:id="rId32"/>
    <p:sldId id="280" r:id="rId33"/>
    <p:sldId id="282" r:id="rId34"/>
    <p:sldId id="281" r:id="rId35"/>
    <p:sldId id="283" r:id="rId36"/>
    <p:sldId id="285" r:id="rId37"/>
    <p:sldId id="284" r:id="rId38"/>
    <p:sldId id="286" r:id="rId39"/>
    <p:sldId id="292" r:id="rId40"/>
    <p:sldId id="295" r:id="rId41"/>
    <p:sldId id="296" r:id="rId42"/>
    <p:sldId id="297" r:id="rId43"/>
    <p:sldId id="298" r:id="rId44"/>
    <p:sldId id="299" r:id="rId45"/>
    <p:sldId id="300" r:id="rId46"/>
    <p:sldId id="301" r:id="rId47"/>
    <p:sldId id="302" r:id="rId48"/>
    <p:sldId id="303" r:id="rId49"/>
    <p:sldId id="304" r:id="rId50"/>
    <p:sldId id="316" r:id="rId51"/>
    <p:sldId id="315" r:id="rId52"/>
    <p:sldId id="317" r:id="rId53"/>
    <p:sldId id="306" r:id="rId54"/>
    <p:sldId id="314" r:id="rId55"/>
    <p:sldId id="307" r:id="rId56"/>
    <p:sldId id="318" r:id="rId57"/>
    <p:sldId id="305" r:id="rId58"/>
    <p:sldId id="319" r:id="rId59"/>
    <p:sldId id="310" r:id="rId60"/>
    <p:sldId id="308" r:id="rId61"/>
    <p:sldId id="311" r:id="rId62"/>
    <p:sldId id="31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jman" initials="D" lastIdx="0" clrIdx="0">
    <p:extLst>
      <p:ext uri="{19B8F6BF-5375-455C-9EA6-DF929625EA0E}">
        <p15:presenceInfo xmlns:p15="http://schemas.microsoft.com/office/powerpoint/2012/main" userId="Dej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0000FF"/>
    <a:srgbClr val="000066"/>
    <a:srgbClr val="333333"/>
    <a:srgbClr val="FFFFCC"/>
    <a:srgbClr val="CCFFFF"/>
    <a:srgbClr val="FFCCFF"/>
    <a:srgbClr val="FF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93898" autoAdjust="0"/>
  </p:normalViewPr>
  <p:slideViewPr>
    <p:cSldViewPr>
      <p:cViewPr varScale="1">
        <p:scale>
          <a:sx n="82" d="100"/>
          <a:sy n="82" d="100"/>
        </p:scale>
        <p:origin x="15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AE5B4-7380-48E1-B2E8-A409EDFF1C48}" type="datetimeFigureOut">
              <a:rPr lang="en-US" smtClean="0"/>
              <a:pPr/>
              <a:t>2020-03-16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B29E2-36A6-4CDB-93F2-1A3031E97C87}" type="slidenum">
              <a:rPr lang="en-US" smtClean="0"/>
              <a:pPr/>
              <a:t>‹#›</a:t>
            </a:fld>
            <a:endParaRPr lang="en-US"/>
          </a:p>
        </p:txBody>
      </p:sp>
    </p:spTree>
    <p:extLst>
      <p:ext uri="{BB962C8B-B14F-4D97-AF65-F5344CB8AC3E}">
        <p14:creationId xmlns:p14="http://schemas.microsoft.com/office/powerpoint/2010/main" val="384465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F7353E-2729-4415-8B9F-3A4586134EE4}" type="datetime1">
              <a:rPr lang="en-US" smtClean="0"/>
              <a:pPr/>
              <a:t>2020-03-16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00A1C-AD38-43C3-890A-85A5F23D85F7}" type="datetime1">
              <a:rPr lang="en-US" smtClean="0"/>
              <a:pPr/>
              <a:t>2020-03-16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1F8C6-DA48-4A85-9176-3A5A03DB1D21}" type="datetime1">
              <a:rPr lang="en-US" smtClean="0"/>
              <a:pPr/>
              <a:t>2020-03-16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5893F-6385-4379-876E-2C1B54D13AF2}" type="datetime1">
              <a:rPr lang="en-US" smtClean="0"/>
              <a:pPr/>
              <a:t>2020-03-16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748B2-4359-4102-9F63-76E9E3CA8A00}" type="datetime1">
              <a:rPr lang="en-US" smtClean="0"/>
              <a:pPr/>
              <a:t>2020-03-16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A0D203-8E93-4DE2-80CD-A900551B619C}" type="datetime1">
              <a:rPr lang="en-US" smtClean="0"/>
              <a:pPr/>
              <a:t>2020-03-16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6959A3-40DC-4BDD-AF6A-D76484A3F526}" type="datetime1">
              <a:rPr lang="en-US" smtClean="0"/>
              <a:pPr/>
              <a:t>2020-03-16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13DAE-09DD-48A6-97C5-7662E9F0E6F6}" type="datetime1">
              <a:rPr lang="en-US" smtClean="0"/>
              <a:pPr/>
              <a:t>2020-03-16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BAC75-4451-4080-A00C-97221A0F6A6C}" type="datetime1">
              <a:rPr lang="en-US" smtClean="0"/>
              <a:pPr/>
              <a:t>2020-03-16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DC6B8-C683-4364-984E-156406D65753}" type="datetime1">
              <a:rPr lang="en-US" smtClean="0"/>
              <a:pPr/>
              <a:t>2020-03-16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CD554-7DD7-4110-9327-62C91D19AB19}" type="datetime1">
              <a:rPr lang="en-US" smtClean="0"/>
              <a:pPr/>
              <a:t>2020-03-16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4FCCD-92AB-4C0D-930F-65470DA7EE95}" type="datetime1">
              <a:rPr lang="en-US" smtClean="0"/>
              <a:pPr/>
              <a:t>2020-03-16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900" y="762000"/>
            <a:ext cx="5410200" cy="5715000"/>
          </a:xfrm>
          <a:prstGeom prst="rect">
            <a:avLst/>
          </a:prstGeom>
        </p:spPr>
      </p:pic>
    </p:spTree>
    <p:extLst>
      <p:ext uri="{BB962C8B-B14F-4D97-AF65-F5344CB8AC3E}">
        <p14:creationId xmlns:p14="http://schemas.microsoft.com/office/powerpoint/2010/main" val="11755331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5400" b="1" dirty="0" smtClean="0">
                <a:cs typeface="2  Elham" panose="00000400000000000000" pitchFamily="2" charset="-78"/>
              </a:rPr>
              <a:t>BSI</a:t>
            </a:r>
            <a:endParaRPr lang="fa-IR" sz="5400" b="1" dirty="0">
              <a:cs typeface="2  Elham"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10</a:t>
            </a:fld>
            <a:endParaRPr lang="en-US"/>
          </a:p>
        </p:txBody>
      </p:sp>
      <p:pic>
        <p:nvPicPr>
          <p:cNvPr id="6" name="نگهدارنده مکان محتوا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0"/>
            <a:ext cx="9144000" cy="5791200"/>
          </a:xfrm>
        </p:spPr>
      </p:pic>
    </p:spTree>
    <p:extLst>
      <p:ext uri="{BB962C8B-B14F-4D97-AF65-F5344CB8AC3E}">
        <p14:creationId xmlns:p14="http://schemas.microsoft.com/office/powerpoint/2010/main" val="209628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5400" b="1" dirty="0" smtClean="0">
                <a:cs typeface="2  Elham" panose="00000400000000000000" pitchFamily="2" charset="-78"/>
              </a:rPr>
              <a:t>BSI</a:t>
            </a:r>
            <a:endParaRPr lang="fa-IR" sz="54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lnSpc>
                <a:spcPct val="150000"/>
              </a:lnSpc>
              <a:buNone/>
            </a:pPr>
            <a:r>
              <a:rPr lang="en-US" sz="2500" b="1" dirty="0" err="1" smtClean="0">
                <a:cs typeface="2  Nazanin" panose="00000400000000000000" pitchFamily="2" charset="-78"/>
              </a:rPr>
              <a:t>Bsi</a:t>
            </a:r>
            <a:r>
              <a:rPr lang="en-US" sz="2500" b="1" dirty="0">
                <a:cs typeface="2  Nazanin" panose="00000400000000000000" pitchFamily="2" charset="-78"/>
              </a:rPr>
              <a:t> </a:t>
            </a:r>
            <a:r>
              <a:rPr lang="fa-IR" sz="2500" b="1" dirty="0">
                <a:cs typeface="2  Nazanin" panose="00000400000000000000" pitchFamily="2" charset="-78"/>
              </a:rPr>
              <a:t> </a:t>
            </a:r>
            <a:r>
              <a:rPr lang="fa-IR" sz="2500" b="1" dirty="0" smtClean="0">
                <a:cs typeface="2  Nazanin" panose="00000400000000000000" pitchFamily="2" charset="-78"/>
              </a:rPr>
              <a:t>در واقع قلب شبکه مالتی پلکس ویک واسطه بین </a:t>
            </a:r>
            <a:r>
              <a:rPr lang="en-US" sz="2500" b="1" dirty="0" smtClean="0">
                <a:cs typeface="2  Nazanin" panose="00000400000000000000" pitchFamily="2" charset="-78"/>
              </a:rPr>
              <a:t>ECU</a:t>
            </a:r>
            <a:r>
              <a:rPr lang="fa-IR" sz="2500" b="1" dirty="0" smtClean="0">
                <a:cs typeface="2  Nazanin" panose="00000400000000000000" pitchFamily="2" charset="-78"/>
              </a:rPr>
              <a:t> های مختلف است که اطلاعات را ردو بدل می کند.</a:t>
            </a:r>
          </a:p>
          <a:p>
            <a:pPr marL="0" indent="0" algn="r" rtl="1">
              <a:lnSpc>
                <a:spcPct val="150000"/>
              </a:lnSpc>
              <a:buNone/>
            </a:pPr>
            <a:r>
              <a:rPr lang="fa-IR" sz="2500" dirty="0" smtClean="0">
                <a:cs typeface="2  Nazanin" panose="00000400000000000000" pitchFamily="2" charset="-78"/>
              </a:rPr>
              <a:t>ذخیره،پردازش ، فیلتراطلاعات</a:t>
            </a:r>
            <a:r>
              <a:rPr lang="fa-IR" sz="2500" dirty="0">
                <a:cs typeface="2  Nazanin" panose="00000400000000000000" pitchFamily="2" charset="-78"/>
              </a:rPr>
              <a:t> </a:t>
            </a:r>
            <a:r>
              <a:rPr lang="fa-IR" sz="2500" dirty="0" smtClean="0">
                <a:cs typeface="2  Nazanin" panose="00000400000000000000" pitchFamily="2" charset="-78"/>
              </a:rPr>
              <a:t>و همچنین مدیریت بر وضعیت های مختلف کاری شبکه مانند حالت بیدار باش بر عهده </a:t>
            </a:r>
            <a:r>
              <a:rPr lang="en-US" sz="2500" dirty="0" smtClean="0">
                <a:cs typeface="2  Nazanin" panose="00000400000000000000" pitchFamily="2" charset="-78"/>
              </a:rPr>
              <a:t>BSI</a:t>
            </a:r>
            <a:r>
              <a:rPr lang="fa-IR" sz="2500" dirty="0" smtClean="0">
                <a:cs typeface="2  Nazanin" panose="00000400000000000000" pitchFamily="2" charset="-78"/>
              </a:rPr>
              <a:t> است.</a:t>
            </a:r>
          </a:p>
          <a:p>
            <a:pPr marL="0" indent="0" algn="r" rtl="1">
              <a:buNone/>
            </a:pPr>
            <a:r>
              <a:rPr lang="fa-IR" sz="3000" b="1" dirty="0" smtClean="0">
                <a:cs typeface="2  Elham" panose="00000400000000000000" pitchFamily="2" charset="-78"/>
              </a:rPr>
              <a:t>به عنوان مثال:</a:t>
            </a:r>
          </a:p>
          <a:p>
            <a:pPr marL="0" indent="0" algn="r" rtl="1">
              <a:lnSpc>
                <a:spcPct val="150000"/>
              </a:lnSpc>
              <a:buNone/>
            </a:pPr>
            <a:r>
              <a:rPr lang="fa-IR" sz="2500" dirty="0" smtClean="0">
                <a:cs typeface="2  Nazanin" panose="00000400000000000000" pitchFamily="2" charset="-78"/>
              </a:rPr>
              <a:t>اگر یک واحد کنترل کننده در شبکه </a:t>
            </a:r>
            <a:r>
              <a:rPr lang="en-US" sz="2500" dirty="0" smtClean="0">
                <a:cs typeface="2  Nazanin" panose="00000400000000000000" pitchFamily="2" charset="-78"/>
              </a:rPr>
              <a:t>CAN</a:t>
            </a:r>
            <a:r>
              <a:rPr lang="fa-IR" sz="2500" dirty="0" smtClean="0">
                <a:cs typeface="2  Nazanin" panose="00000400000000000000" pitchFamily="2" charset="-78"/>
              </a:rPr>
              <a:t> بخواهد با یک واحد کنترل کننده در شبکه </a:t>
            </a:r>
            <a:r>
              <a:rPr lang="en-US" sz="2500" dirty="0" smtClean="0">
                <a:cs typeface="2  Nazanin" panose="00000400000000000000" pitchFamily="2" charset="-78"/>
              </a:rPr>
              <a:t>VAN</a:t>
            </a:r>
            <a:r>
              <a:rPr lang="fa-IR" sz="2500" dirty="0" smtClean="0">
                <a:cs typeface="2  Nazanin" panose="00000400000000000000" pitchFamily="2" charset="-78"/>
              </a:rPr>
              <a:t>     ارتباط بر قرار کند</a:t>
            </a:r>
            <a:r>
              <a:rPr lang="fa-IR" sz="2500" dirty="0">
                <a:cs typeface="2  Nazanin" panose="00000400000000000000" pitchFamily="2" charset="-78"/>
              </a:rPr>
              <a:t>،</a:t>
            </a:r>
            <a:r>
              <a:rPr lang="fa-IR" sz="2500" dirty="0" smtClean="0">
                <a:cs typeface="2  Nazanin" panose="00000400000000000000" pitchFamily="2" charset="-78"/>
              </a:rPr>
              <a:t>این ارتباط از طریق </a:t>
            </a:r>
            <a:r>
              <a:rPr lang="en-US" sz="2500" dirty="0" smtClean="0">
                <a:cs typeface="2  Nazanin" panose="00000400000000000000" pitchFamily="2" charset="-78"/>
              </a:rPr>
              <a:t> BSI</a:t>
            </a:r>
            <a:r>
              <a:rPr lang="fa-IR" sz="2500" dirty="0" smtClean="0">
                <a:cs typeface="2  Nazanin" panose="00000400000000000000" pitchFamily="2" charset="-78"/>
              </a:rPr>
              <a:t>برقرار خواهد شد.</a:t>
            </a:r>
          </a:p>
          <a:p>
            <a:pPr marL="0" indent="0" algn="r" rtl="1">
              <a:buNone/>
            </a:pPr>
            <a:endParaRPr lang="fa-IR" sz="3000" dirty="0" smtClean="0"/>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تصویر 4"/>
          <p:cNvPicPr>
            <a:picLocks noChangeAspect="1"/>
          </p:cNvPicPr>
          <p:nvPr/>
        </p:nvPicPr>
        <p:blipFill>
          <a:blip r:embed="rId2"/>
          <a:stretch>
            <a:fillRect/>
          </a:stretch>
        </p:blipFill>
        <p:spPr>
          <a:xfrm>
            <a:off x="4546620" y="3416280"/>
            <a:ext cx="50760" cy="25440"/>
          </a:xfrm>
          <a:prstGeom prst="rect">
            <a:avLst/>
          </a:prstGeom>
        </p:spPr>
      </p:pic>
    </p:spTree>
    <p:extLst>
      <p:ext uri="{BB962C8B-B14F-4D97-AF65-F5344CB8AC3E}">
        <p14:creationId xmlns:p14="http://schemas.microsoft.com/office/powerpoint/2010/main" val="971559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930275"/>
          </a:xfrm>
        </p:spPr>
        <p:style>
          <a:lnRef idx="1">
            <a:schemeClr val="accent3"/>
          </a:lnRef>
          <a:fillRef idx="2">
            <a:schemeClr val="accent3"/>
          </a:fillRef>
          <a:effectRef idx="1">
            <a:schemeClr val="accent3"/>
          </a:effectRef>
          <a:fontRef idx="minor">
            <a:schemeClr val="dk1"/>
          </a:fontRef>
        </p:style>
        <p:txBody>
          <a:bodyPr anchor="t">
            <a:noAutofit/>
          </a:bodyPr>
          <a:lstStyle/>
          <a:p>
            <a:pPr rtl="1"/>
            <a:r>
              <a:rPr lang="fa-IR" sz="4000" b="1" dirty="0">
                <a:cs typeface="2  Elham" panose="00000400000000000000" pitchFamily="2" charset="-78"/>
              </a:rPr>
              <a:t>مزایای استفاده از سیستم </a:t>
            </a:r>
            <a:r>
              <a:rPr lang="en-US" sz="4000" b="1" dirty="0">
                <a:cs typeface="2  Elham" panose="00000400000000000000" pitchFamily="2" charset="-78"/>
              </a:rPr>
              <a:t> BSI</a:t>
            </a:r>
            <a:r>
              <a:rPr lang="fa-IR" sz="4000" b="1" dirty="0">
                <a:cs typeface="2  Elham" panose="00000400000000000000" pitchFamily="2" charset="-78"/>
              </a:rPr>
              <a:t>در خودرو</a:t>
            </a:r>
            <a:r>
              <a:rPr lang="fa-IR" sz="4000" b="1" dirty="0" smtClean="0">
                <a:cs typeface="2  Elham" panose="00000400000000000000" pitchFamily="2" charset="-78"/>
              </a:rPr>
              <a:t>:</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930275"/>
            <a:ext cx="9144000" cy="5927725"/>
          </a:xfrm>
        </p:spPr>
        <p:style>
          <a:lnRef idx="1">
            <a:schemeClr val="accent3"/>
          </a:lnRef>
          <a:fillRef idx="2">
            <a:schemeClr val="accent3"/>
          </a:fillRef>
          <a:effectRef idx="1">
            <a:schemeClr val="accent3"/>
          </a:effectRef>
          <a:fontRef idx="minor">
            <a:schemeClr val="dk1"/>
          </a:fontRef>
        </p:style>
        <p:txBody>
          <a:bodyPr>
            <a:normAutofit/>
          </a:bodyPr>
          <a:lstStyle/>
          <a:p>
            <a:pPr algn="r" rtl="1">
              <a:lnSpc>
                <a:spcPct val="150000"/>
              </a:lnSpc>
              <a:buFont typeface="Wingdings" panose="05000000000000000000" pitchFamily="2" charset="2"/>
              <a:buChar char="ü"/>
            </a:pPr>
            <a:r>
              <a:rPr lang="fa-IR" sz="2500" dirty="0" smtClean="0">
                <a:cs typeface="2  Nazanin" panose="00000400000000000000" pitchFamily="2" charset="-78"/>
              </a:rPr>
              <a:t>1-کنترل سیستم های خودرو توسط یک واحد کامپیوتری بصورت دقیق و منظم</a:t>
            </a:r>
          </a:p>
          <a:p>
            <a:pPr algn="r" rtl="1">
              <a:lnSpc>
                <a:spcPct val="150000"/>
              </a:lnSpc>
              <a:buFont typeface="Wingdings" panose="05000000000000000000" pitchFamily="2" charset="2"/>
              <a:buChar char="ü"/>
            </a:pPr>
            <a:r>
              <a:rPr lang="fa-IR" sz="2500" dirty="0" smtClean="0">
                <a:cs typeface="2  Nazanin" panose="00000400000000000000" pitchFamily="2" charset="-78"/>
              </a:rPr>
              <a:t>2-با توجه به وجود یک هوش مصنوعی در این سیستم، موارد ایمنی ویژه ایی برای شرایط بحرانی و خاص در این سیستم پیش بینی شده است که می تواند در مواقع لازم بکار گرفته شود.</a:t>
            </a:r>
          </a:p>
          <a:p>
            <a:pPr algn="r" rtl="1">
              <a:lnSpc>
                <a:spcPct val="150000"/>
              </a:lnSpc>
              <a:buFont typeface="Wingdings" panose="05000000000000000000" pitchFamily="2" charset="2"/>
              <a:buChar char="ü"/>
            </a:pPr>
            <a:r>
              <a:rPr lang="fa-IR" sz="2500" dirty="0" smtClean="0">
                <a:cs typeface="2  Nazanin" panose="00000400000000000000" pitchFamily="2" charset="-78"/>
              </a:rPr>
              <a:t>3-کاهش مصرف سیم</a:t>
            </a:r>
          </a:p>
          <a:p>
            <a:pPr marL="0" indent="0" algn="r" rtl="1">
              <a:buNone/>
            </a:pPr>
            <a:r>
              <a:rPr lang="fa-IR" sz="3000" b="1" dirty="0" smtClean="0">
                <a:cs typeface="2  Elham" panose="00000400000000000000" pitchFamily="2" charset="-78"/>
              </a:rPr>
              <a:t>   به عنوان مثال:</a:t>
            </a:r>
          </a:p>
          <a:p>
            <a:pPr marL="0" indent="0" algn="r" rtl="1">
              <a:buNone/>
            </a:pPr>
            <a:r>
              <a:rPr lang="fa-IR" sz="3000" dirty="0" smtClean="0">
                <a:cs typeface="2  Elham" panose="00000400000000000000" pitchFamily="2" charset="-78"/>
              </a:rPr>
              <a:t> </a:t>
            </a:r>
            <a:r>
              <a:rPr lang="fa-IR" sz="2500" dirty="0" smtClean="0">
                <a:cs typeface="2  Nazanin" panose="00000400000000000000" pitchFamily="2" charset="-78"/>
              </a:rPr>
              <a:t>در هنگام راه اندازی سیستم گرمکن شیشه عقب با فشردن کلیدگرمکن،تایم لازم برای کارکرد گرمکن ها را اندازه گیری می کند.</a:t>
            </a:r>
            <a:endParaRPr lang="fa-IR" sz="2500" dirty="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16542978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r>
              <a:rPr lang="en-US" sz="5000" b="1" dirty="0" smtClean="0"/>
              <a:t>BSI</a:t>
            </a:r>
            <a:endParaRPr lang="fa-IR" sz="5000" b="1" dirty="0"/>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lstStyle/>
          <a:p>
            <a:pPr marL="0" indent="0" algn="r" rtl="1">
              <a:lnSpc>
                <a:spcPct val="150000"/>
              </a:lnSpc>
              <a:buNone/>
            </a:pPr>
            <a:r>
              <a:rPr lang="en-US" sz="2500" b="1" dirty="0" smtClean="0">
                <a:cs typeface="2  Nazanin" panose="00000400000000000000" pitchFamily="2" charset="-78"/>
              </a:rPr>
              <a:t> BSI</a:t>
            </a:r>
            <a:r>
              <a:rPr lang="fa-IR" sz="2500" b="1" dirty="0" smtClean="0">
                <a:cs typeface="2  Nazanin" panose="00000400000000000000" pitchFamily="2" charset="-78"/>
              </a:rPr>
              <a:t>یکی از </a:t>
            </a:r>
            <a:r>
              <a:rPr lang="en-US" sz="2500" b="1" dirty="0" smtClean="0">
                <a:cs typeface="2  Nazanin" panose="00000400000000000000" pitchFamily="2" charset="-78"/>
              </a:rPr>
              <a:t>ECU</a:t>
            </a:r>
            <a:r>
              <a:rPr lang="fa-IR" sz="2500" b="1" dirty="0" smtClean="0">
                <a:cs typeface="2  Nazanin" panose="00000400000000000000" pitchFamily="2" charset="-78"/>
              </a:rPr>
              <a:t> های داخل خودرو است که درتمامی مدل های آن در زیر داشبور، جلو پای راننده قرارمی گیرد.</a:t>
            </a:r>
          </a:p>
          <a:p>
            <a:pPr marL="0" indent="0" algn="r" rtl="1">
              <a:buNone/>
            </a:pPr>
            <a:endParaRPr lang="fa-IR" b="1" dirty="0" smtClean="0"/>
          </a:p>
          <a:p>
            <a:pPr marL="0" indent="0" algn="r" rtl="1">
              <a:buNone/>
            </a:pPr>
            <a:r>
              <a:rPr lang="fa-IR" sz="2500" dirty="0" smtClean="0">
                <a:cs typeface="2  Nazanin" panose="00000400000000000000" pitchFamily="2" charset="-78"/>
              </a:rPr>
              <a:t>این عنصر به طور کلی در دو مدل مالتی </a:t>
            </a:r>
            <a:r>
              <a:rPr lang="fa-IR" sz="2500" dirty="0" err="1" smtClean="0">
                <a:cs typeface="2  Nazanin" panose="00000400000000000000" pitchFamily="2" charset="-78"/>
              </a:rPr>
              <a:t>پلکس</a:t>
            </a:r>
            <a:r>
              <a:rPr lang="fa-IR" sz="2500" dirty="0" smtClean="0">
                <a:cs typeface="2  Nazanin" panose="00000400000000000000" pitchFamily="2" charset="-78"/>
              </a:rPr>
              <a:t> و غیر مالتی </a:t>
            </a:r>
            <a:r>
              <a:rPr lang="fa-IR" sz="2500" dirty="0" err="1" smtClean="0">
                <a:cs typeface="2  Nazanin" panose="00000400000000000000" pitchFamily="2" charset="-78"/>
              </a:rPr>
              <a:t>پلکس</a:t>
            </a:r>
            <a:r>
              <a:rPr lang="fa-IR" sz="2500" dirty="0" smtClean="0">
                <a:cs typeface="2  Nazanin" panose="00000400000000000000" pitchFamily="2" charset="-78"/>
              </a:rPr>
              <a:t> تولید می شود.</a:t>
            </a:r>
            <a:endParaRPr lang="fa-IR" sz="2500" dirty="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309065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smtClean="0">
                <a:cs typeface="2  Elham" panose="00000400000000000000" pitchFamily="2" charset="-78"/>
              </a:rPr>
              <a:t>بخش های مختلف </a:t>
            </a:r>
            <a:r>
              <a:rPr lang="en-US" sz="4000" b="1" dirty="0" smtClean="0">
                <a:cs typeface="2  Elham" panose="00000400000000000000" pitchFamily="2" charset="-78"/>
              </a:rPr>
              <a:t> BSI</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lstStyle/>
          <a:p>
            <a:pPr marL="0" indent="0" algn="r" rtl="1">
              <a:buNone/>
            </a:pPr>
            <a:r>
              <a:rPr lang="fa-IR" sz="3500" b="1" dirty="0" smtClean="0">
                <a:cs typeface="2  Elham" panose="00000400000000000000" pitchFamily="2" charset="-78"/>
              </a:rPr>
              <a:t>به طور کلی </a:t>
            </a:r>
            <a:r>
              <a:rPr lang="en-US" sz="3500" b="1" dirty="0" smtClean="0">
                <a:cs typeface="2  Elham" panose="00000400000000000000" pitchFamily="2" charset="-78"/>
              </a:rPr>
              <a:t>BSI</a:t>
            </a:r>
            <a:r>
              <a:rPr lang="fa-IR" sz="3500" b="1" dirty="0" smtClean="0">
                <a:cs typeface="2  Elham" panose="00000400000000000000" pitchFamily="2" charset="-78"/>
              </a:rPr>
              <a:t> از سه بخش تشکیل شده است:</a:t>
            </a:r>
          </a:p>
          <a:p>
            <a:pPr marL="0" indent="0" algn="r" rtl="1">
              <a:buNone/>
            </a:pPr>
            <a:endParaRPr lang="fa-IR" dirty="0" smtClean="0">
              <a:cs typeface="2  Elham" panose="00000400000000000000" pitchFamily="2" charset="-78"/>
            </a:endParaRPr>
          </a:p>
          <a:p>
            <a:pPr marL="0" indent="0" algn="ctr" rtl="1">
              <a:buNone/>
            </a:pPr>
            <a:r>
              <a:rPr lang="fa-IR" b="1" dirty="0">
                <a:cs typeface="2  Elham" panose="00000400000000000000" pitchFamily="2" charset="-78"/>
              </a:rPr>
              <a:t>بخش </a:t>
            </a:r>
            <a:r>
              <a:rPr lang="en-US" b="1" dirty="0" smtClean="0">
                <a:cs typeface="2  Elham" panose="00000400000000000000" pitchFamily="2" charset="-78"/>
              </a:rPr>
              <a:t>A</a:t>
            </a:r>
            <a:endParaRPr lang="fa-IR" b="1" dirty="0" smtClean="0">
              <a:cs typeface="2  Elham" panose="00000400000000000000" pitchFamily="2" charset="-78"/>
            </a:endParaRPr>
          </a:p>
          <a:p>
            <a:pPr marL="0" indent="0" algn="r" rtl="1">
              <a:buNone/>
            </a:pPr>
            <a:endParaRPr lang="fa-IR" dirty="0" smtClean="0">
              <a:cs typeface="2  Elham" panose="00000400000000000000" pitchFamily="2" charset="-78"/>
            </a:endParaRPr>
          </a:p>
          <a:p>
            <a:pPr marL="0" indent="0" algn="ctr" rtl="1">
              <a:buNone/>
            </a:pPr>
            <a:r>
              <a:rPr lang="fa-IR" b="1" dirty="0">
                <a:cs typeface="2  Elham" panose="00000400000000000000" pitchFamily="2" charset="-78"/>
              </a:rPr>
              <a:t>بخش </a:t>
            </a:r>
            <a:r>
              <a:rPr lang="en-US" b="1" dirty="0" smtClean="0">
                <a:cs typeface="2  Elham" panose="00000400000000000000" pitchFamily="2" charset="-78"/>
              </a:rPr>
              <a:t>B </a:t>
            </a:r>
            <a:endParaRPr lang="fa-IR" b="1" dirty="0" smtClean="0">
              <a:cs typeface="2  Elham" panose="00000400000000000000" pitchFamily="2" charset="-78"/>
            </a:endParaRPr>
          </a:p>
          <a:p>
            <a:pPr marL="0" indent="0" algn="r" rtl="1">
              <a:buNone/>
            </a:pPr>
            <a:endParaRPr lang="en-US" dirty="0" smtClean="0">
              <a:cs typeface="2  Elham" panose="00000400000000000000" pitchFamily="2" charset="-78"/>
            </a:endParaRPr>
          </a:p>
          <a:p>
            <a:pPr marL="0" indent="0" algn="ctr" rtl="1">
              <a:buNone/>
            </a:pPr>
            <a:r>
              <a:rPr lang="fa-IR" b="1" dirty="0">
                <a:cs typeface="2  Elham" panose="00000400000000000000" pitchFamily="2" charset="-78"/>
              </a:rPr>
              <a:t>بخش </a:t>
            </a:r>
            <a:r>
              <a:rPr lang="en-US" b="1" dirty="0" smtClean="0">
                <a:cs typeface="2  Elham" panose="00000400000000000000" pitchFamily="2" charset="-78"/>
              </a:rPr>
              <a:t>C </a:t>
            </a:r>
            <a:endParaRPr lang="fa-IR" b="1" dirty="0">
              <a:cs typeface="2  Elham"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7287198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5400" b="1" dirty="0" smtClean="0">
                <a:cs typeface="2  Elham" panose="00000400000000000000" pitchFamily="2" charset="-78"/>
              </a:rPr>
              <a:t>BSI</a:t>
            </a:r>
            <a:endParaRPr lang="fa-IR" sz="5400" b="1" dirty="0">
              <a:cs typeface="2  Elham"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نگهدارنده مکان محتوا 4"/>
          <p:cNvPicPr>
            <a:picLocks noGrp="1" noChangeAspect="1"/>
          </p:cNvPicPr>
          <p:nvPr>
            <p:ph idx="1"/>
          </p:nvPr>
        </p:nvPicPr>
        <p:blipFill rotWithShape="1">
          <a:blip r:embed="rId2">
            <a:extLst>
              <a:ext uri="{28A0092B-C50C-407E-A947-70E740481C1C}">
                <a14:useLocalDpi xmlns:a14="http://schemas.microsoft.com/office/drawing/2010/main" val="0"/>
              </a:ext>
            </a:extLst>
          </a:blip>
          <a:srcRect t="2202" b="5914"/>
          <a:stretch/>
        </p:blipFill>
        <p:spPr>
          <a:xfrm>
            <a:off x="914400" y="1600200"/>
            <a:ext cx="7315200" cy="4756150"/>
          </a:xfrm>
        </p:spPr>
      </p:pic>
      <p:sp>
        <p:nvSpPr>
          <p:cNvPr id="6" name="بیضوی 5"/>
          <p:cNvSpPr/>
          <p:nvPr/>
        </p:nvSpPr>
        <p:spPr>
          <a:xfrm>
            <a:off x="1447800" y="1600200"/>
            <a:ext cx="1066800" cy="381000"/>
          </a:xfrm>
          <a:prstGeom prst="ellipse">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1" anchor="ctr"/>
          <a:lstStyle/>
          <a:p>
            <a:pPr algn="ctr"/>
            <a:endParaRPr lang="fa-IR"/>
          </a:p>
        </p:txBody>
      </p:sp>
      <p:sp>
        <p:nvSpPr>
          <p:cNvPr id="7" name="بیضوی 6"/>
          <p:cNvSpPr/>
          <p:nvPr/>
        </p:nvSpPr>
        <p:spPr>
          <a:xfrm>
            <a:off x="5029200" y="1524000"/>
            <a:ext cx="1752600" cy="381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Oval 2"/>
          <p:cNvSpPr/>
          <p:nvPr/>
        </p:nvSpPr>
        <p:spPr>
          <a:xfrm>
            <a:off x="1573077" y="1134211"/>
            <a:ext cx="570919" cy="57703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b="1" dirty="0"/>
              <a:t>A</a:t>
            </a:r>
          </a:p>
        </p:txBody>
      </p:sp>
      <p:sp>
        <p:nvSpPr>
          <p:cNvPr id="8" name="Oval 7"/>
          <p:cNvSpPr/>
          <p:nvPr/>
        </p:nvSpPr>
        <p:spPr>
          <a:xfrm>
            <a:off x="4673987" y="1115626"/>
            <a:ext cx="622493" cy="53340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b="1" dirty="0"/>
              <a:t>B</a:t>
            </a:r>
          </a:p>
        </p:txBody>
      </p:sp>
      <p:sp>
        <p:nvSpPr>
          <p:cNvPr id="9" name="Oval 8"/>
          <p:cNvSpPr/>
          <p:nvPr/>
        </p:nvSpPr>
        <p:spPr>
          <a:xfrm>
            <a:off x="6324600" y="1115626"/>
            <a:ext cx="704561" cy="59562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b="1" dirty="0" smtClean="0"/>
              <a:t>C</a:t>
            </a:r>
            <a:endParaRPr lang="en-US" sz="3000" b="1" dirty="0"/>
          </a:p>
        </p:txBody>
      </p:sp>
      <p:sp>
        <p:nvSpPr>
          <p:cNvPr id="11" name="Down Arrow 10"/>
          <p:cNvSpPr/>
          <p:nvPr/>
        </p:nvSpPr>
        <p:spPr>
          <a:xfrm>
            <a:off x="1618029" y="1711248"/>
            <a:ext cx="457200" cy="436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781839" y="1649028"/>
            <a:ext cx="406787" cy="40837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518613" y="1704783"/>
            <a:ext cx="381000" cy="4083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5028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smtClean="0">
                <a:cs typeface="2  Elham" panose="00000400000000000000" pitchFamily="2" charset="-78"/>
              </a:rPr>
              <a:t>بخش های مختلف </a:t>
            </a:r>
            <a:r>
              <a:rPr lang="en-US" sz="4000" b="1" dirty="0" smtClean="0">
                <a:cs typeface="2  Elham" panose="00000400000000000000" pitchFamily="2" charset="-78"/>
              </a:rPr>
              <a:t> BSI</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lstStyle/>
          <a:p>
            <a:pPr marL="0" indent="0" algn="r" rtl="1">
              <a:buNone/>
            </a:pPr>
            <a:r>
              <a:rPr lang="fa-IR" sz="3000" b="1" dirty="0" smtClean="0">
                <a:cs typeface="2  Elham" panose="00000400000000000000" pitchFamily="2" charset="-78"/>
              </a:rPr>
              <a:t>بخش</a:t>
            </a:r>
            <a:r>
              <a:rPr lang="en-US" sz="3000" b="1" dirty="0" smtClean="0">
                <a:cs typeface="2  Elham" panose="00000400000000000000" pitchFamily="2" charset="-78"/>
              </a:rPr>
              <a:t>A</a:t>
            </a:r>
            <a:r>
              <a:rPr lang="fa-IR" sz="3000" b="1" dirty="0" smtClean="0">
                <a:cs typeface="2  Elham" panose="00000400000000000000" pitchFamily="2" charset="-78"/>
              </a:rPr>
              <a:t>:</a:t>
            </a:r>
          </a:p>
          <a:p>
            <a:pPr marL="0" indent="0" algn="r" rtl="1">
              <a:buNone/>
            </a:pPr>
            <a:r>
              <a:rPr lang="fa-IR" sz="2500" b="1" dirty="0" smtClean="0">
                <a:cs typeface="2  Nazanin" panose="00000400000000000000" pitchFamily="2" charset="-78"/>
              </a:rPr>
              <a:t>قسمت ورودی سیستم بوده و مرکز الکترونیک </a:t>
            </a:r>
            <a:r>
              <a:rPr lang="en-US" sz="2500" b="1" dirty="0" smtClean="0">
                <a:cs typeface="2  Nazanin" panose="00000400000000000000" pitchFamily="2" charset="-78"/>
              </a:rPr>
              <a:t>BSI</a:t>
            </a:r>
            <a:r>
              <a:rPr lang="fa-IR" sz="2500" b="1" dirty="0" smtClean="0">
                <a:cs typeface="2  Nazanin" panose="00000400000000000000" pitchFamily="2" charset="-78"/>
              </a:rPr>
              <a:t> را تشکیل می دهد.</a:t>
            </a:r>
          </a:p>
          <a:p>
            <a:pPr marL="0" indent="0" algn="r" rtl="1">
              <a:buNone/>
            </a:pPr>
            <a:endParaRPr lang="fa-IR" b="1" dirty="0" smtClean="0"/>
          </a:p>
          <a:p>
            <a:pPr marL="0" indent="0" algn="r" rtl="1">
              <a:buNone/>
            </a:pPr>
            <a:r>
              <a:rPr lang="fa-IR" sz="3000" b="1" dirty="0" smtClean="0">
                <a:cs typeface="2  Elham" panose="00000400000000000000" pitchFamily="2" charset="-78"/>
              </a:rPr>
              <a:t>بخش </a:t>
            </a:r>
            <a:r>
              <a:rPr lang="en-US" sz="3000" b="1" dirty="0" smtClean="0">
                <a:cs typeface="2  Elham" panose="00000400000000000000" pitchFamily="2" charset="-78"/>
              </a:rPr>
              <a:t>B</a:t>
            </a:r>
            <a:r>
              <a:rPr lang="fa-IR" sz="3000" b="1" dirty="0" smtClean="0">
                <a:cs typeface="2  Elham" panose="00000400000000000000" pitchFamily="2" charset="-78"/>
              </a:rPr>
              <a:t>:</a:t>
            </a:r>
          </a:p>
          <a:p>
            <a:pPr marL="0" indent="0" algn="r" rtl="1">
              <a:buNone/>
            </a:pPr>
            <a:r>
              <a:rPr lang="fa-IR" sz="2500" b="1" dirty="0" smtClean="0">
                <a:cs typeface="2  Nazanin" panose="00000400000000000000" pitchFamily="2" charset="-78"/>
              </a:rPr>
              <a:t> قسمت قدرت و یا خروجی </a:t>
            </a:r>
            <a:r>
              <a:rPr lang="en-US" sz="2500" b="1" dirty="0" smtClean="0">
                <a:cs typeface="2  Nazanin" panose="00000400000000000000" pitchFamily="2" charset="-78"/>
              </a:rPr>
              <a:t>BSI</a:t>
            </a:r>
            <a:r>
              <a:rPr lang="fa-IR" sz="2500" b="1" dirty="0" smtClean="0">
                <a:cs typeface="2  Nazanin" panose="00000400000000000000" pitchFamily="2" charset="-78"/>
              </a:rPr>
              <a:t> را شامل می شود.</a:t>
            </a:r>
          </a:p>
          <a:p>
            <a:pPr marL="0" indent="0" algn="r" rtl="1">
              <a:buNone/>
            </a:pPr>
            <a:endParaRPr lang="fa-IR" sz="3000" b="1" dirty="0" smtClean="0"/>
          </a:p>
          <a:p>
            <a:pPr marL="0" indent="0" algn="r" rtl="1">
              <a:buNone/>
            </a:pPr>
            <a:r>
              <a:rPr lang="fa-IR" sz="3000" b="1" dirty="0" smtClean="0">
                <a:cs typeface="2  Elham" panose="00000400000000000000" pitchFamily="2" charset="-78"/>
              </a:rPr>
              <a:t>بخش </a:t>
            </a:r>
            <a:r>
              <a:rPr lang="en-US" sz="3000" b="1" dirty="0" smtClean="0">
                <a:cs typeface="2  Elham" panose="00000400000000000000" pitchFamily="2" charset="-78"/>
              </a:rPr>
              <a:t>C</a:t>
            </a:r>
            <a:r>
              <a:rPr lang="fa-IR" sz="3000" b="1" dirty="0" smtClean="0">
                <a:cs typeface="2  Elham" panose="00000400000000000000" pitchFamily="2" charset="-78"/>
              </a:rPr>
              <a:t>:</a:t>
            </a:r>
          </a:p>
          <a:p>
            <a:pPr marL="0" indent="0" algn="r" rtl="1">
              <a:buNone/>
            </a:pPr>
            <a:r>
              <a:rPr lang="fa-IR" sz="2500" b="1" dirty="0" smtClean="0">
                <a:cs typeface="2  Nazanin" panose="00000400000000000000" pitchFamily="2" charset="-78"/>
              </a:rPr>
              <a:t> شامل یک سری </a:t>
            </a:r>
            <a:r>
              <a:rPr lang="fa-IR" sz="2500" b="1" dirty="0" err="1" smtClean="0">
                <a:cs typeface="2  Nazanin" panose="00000400000000000000" pitchFamily="2" charset="-78"/>
              </a:rPr>
              <a:t>فیوزهای</a:t>
            </a:r>
            <a:r>
              <a:rPr lang="fa-IR" sz="2500" b="1" dirty="0" smtClean="0">
                <a:cs typeface="2  Nazanin" panose="00000400000000000000" pitchFamily="2" charset="-78"/>
              </a:rPr>
              <a:t> حفاظتی است که برای حفاظت از </a:t>
            </a:r>
            <a:r>
              <a:rPr lang="en-US" sz="2500" b="1" dirty="0" smtClean="0">
                <a:cs typeface="2  Nazanin" panose="00000400000000000000" pitchFamily="2" charset="-78"/>
              </a:rPr>
              <a:t>BSI</a:t>
            </a:r>
            <a:r>
              <a:rPr lang="fa-IR" sz="2500" b="1" dirty="0" smtClean="0">
                <a:cs typeface="2  Nazanin" panose="00000400000000000000" pitchFamily="2" charset="-78"/>
              </a:rPr>
              <a:t> در سر راه خروجی مصرف کننده ها قرار گرفته است.</a:t>
            </a:r>
            <a:endParaRPr lang="fa-IR" sz="2500" b="1" dirty="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864329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smtClean="0">
                <a:cs typeface="2  Elham" panose="00000400000000000000" pitchFamily="2" charset="-78"/>
              </a:rPr>
              <a:t>بخش </a:t>
            </a:r>
            <a:r>
              <a:rPr lang="en-US" sz="4000" b="1" dirty="0" smtClean="0">
                <a:cs typeface="2  Elham" panose="00000400000000000000" pitchFamily="2" charset="-78"/>
              </a:rPr>
              <a:t>A</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lstStyle/>
          <a:p>
            <a:pPr marL="0" indent="0" algn="r" rtl="1">
              <a:lnSpc>
                <a:spcPct val="150000"/>
              </a:lnSpc>
              <a:buNone/>
            </a:pPr>
            <a:r>
              <a:rPr lang="fa-IR" sz="2500" dirty="0" smtClean="0">
                <a:cs typeface="2  Nazanin" panose="00000400000000000000" pitchFamily="2" charset="-78"/>
              </a:rPr>
              <a:t>این قسمت بخش هوشمند سیستم به شمار</a:t>
            </a:r>
            <a:r>
              <a:rPr lang="en-US" sz="2500" dirty="0" smtClean="0">
                <a:cs typeface="2  Nazanin" panose="00000400000000000000" pitchFamily="2" charset="-78"/>
              </a:rPr>
              <a:t> </a:t>
            </a:r>
            <a:r>
              <a:rPr lang="fa-IR" sz="2500" dirty="0" smtClean="0">
                <a:cs typeface="2  Nazanin" panose="00000400000000000000" pitchFamily="2" charset="-78"/>
              </a:rPr>
              <a:t>رفته و در واقع یک کامپیوتر کوچک است که شامل </a:t>
            </a:r>
            <a:r>
              <a:rPr lang="en-US" sz="2500" dirty="0" smtClean="0">
                <a:cs typeface="2  Nazanin" panose="00000400000000000000" pitchFamily="2" charset="-78"/>
              </a:rPr>
              <a:t>CPU</a:t>
            </a:r>
            <a:r>
              <a:rPr lang="fa-IR" sz="2500" dirty="0" smtClean="0">
                <a:cs typeface="2  Nazanin" panose="00000400000000000000" pitchFamily="2" charset="-78"/>
              </a:rPr>
              <a:t>،</a:t>
            </a:r>
            <a:r>
              <a:rPr lang="en-US" sz="2500" dirty="0" smtClean="0">
                <a:cs typeface="2  Nazanin" panose="00000400000000000000" pitchFamily="2" charset="-78"/>
              </a:rPr>
              <a:t> </a:t>
            </a:r>
            <a:r>
              <a:rPr lang="fa-IR" sz="2500" dirty="0" smtClean="0">
                <a:cs typeface="2  Nazanin" panose="00000400000000000000" pitchFamily="2" charset="-78"/>
              </a:rPr>
              <a:t>حافظه</a:t>
            </a:r>
            <a:r>
              <a:rPr lang="en-US" sz="2500" dirty="0" smtClean="0">
                <a:cs typeface="2  Nazanin" panose="00000400000000000000" pitchFamily="2" charset="-78"/>
              </a:rPr>
              <a:t>ROM</a:t>
            </a:r>
            <a:r>
              <a:rPr lang="fa-IR" sz="2500" dirty="0" smtClean="0">
                <a:cs typeface="2  Nazanin" panose="00000400000000000000" pitchFamily="2" charset="-78"/>
              </a:rPr>
              <a:t> و حافظه </a:t>
            </a:r>
            <a:r>
              <a:rPr lang="en-US" sz="2500" dirty="0" smtClean="0">
                <a:cs typeface="2  Nazanin" panose="00000400000000000000" pitchFamily="2" charset="-78"/>
              </a:rPr>
              <a:t>RAM</a:t>
            </a:r>
            <a:r>
              <a:rPr lang="fa-IR" sz="2500" dirty="0" smtClean="0">
                <a:cs typeface="2  Nazanin" panose="00000400000000000000" pitchFamily="2" charset="-78"/>
              </a:rPr>
              <a:t> و از همه مهمتر شامل نرم افزاری است که در بعضی از موارد می توان درآن دست برد.</a:t>
            </a:r>
          </a:p>
          <a:p>
            <a:pPr marL="0" indent="0" algn="ctr" rtl="1">
              <a:buNone/>
            </a:pPr>
            <a:r>
              <a:rPr lang="fa-IR" sz="3000" b="1" dirty="0" smtClean="0">
                <a:cs typeface="2  Elham" panose="00000400000000000000" pitchFamily="2" charset="-78"/>
              </a:rPr>
              <a:t>نرم افزار موجود در این بخش شامل دو قسمت می باشد:</a:t>
            </a:r>
          </a:p>
          <a:p>
            <a:pPr marL="0" indent="0" algn="r" rtl="1">
              <a:lnSpc>
                <a:spcPct val="150000"/>
              </a:lnSpc>
              <a:buNone/>
            </a:pPr>
            <a:r>
              <a:rPr lang="fa-IR" sz="2500" b="1" dirty="0" smtClean="0">
                <a:cs typeface="2  Nazanin" panose="00000400000000000000" pitchFamily="2" charset="-78"/>
              </a:rPr>
              <a:t>در قسمت اول </a:t>
            </a:r>
            <a:r>
              <a:rPr lang="fa-IR" sz="2500" dirty="0" smtClean="0">
                <a:cs typeface="2  Nazanin" panose="00000400000000000000" pitchFamily="2" charset="-78"/>
              </a:rPr>
              <a:t>یک برنامه اجرایی وجود دارد که توسط کارخانه سازنده در</a:t>
            </a:r>
            <a:r>
              <a:rPr lang="en-US" sz="2500" dirty="0" smtClean="0">
                <a:cs typeface="2  Nazanin" panose="00000400000000000000" pitchFamily="2" charset="-78"/>
              </a:rPr>
              <a:t> </a:t>
            </a:r>
            <a:r>
              <a:rPr lang="fa-IR" sz="2500" dirty="0" smtClean="0">
                <a:cs typeface="2  Nazanin" panose="00000400000000000000" pitchFamily="2" charset="-78"/>
              </a:rPr>
              <a:t>داخل حافظه آن ریخته شده است </a:t>
            </a:r>
            <a:r>
              <a:rPr lang="en-US" sz="2500" dirty="0" smtClean="0">
                <a:cs typeface="2  Nazanin" panose="00000400000000000000" pitchFamily="2" charset="-78"/>
              </a:rPr>
              <a:t>.</a:t>
            </a:r>
            <a:r>
              <a:rPr lang="fa-IR" sz="2500" dirty="0" smtClean="0">
                <a:cs typeface="2  Nazanin" panose="00000400000000000000" pitchFamily="2" charset="-78"/>
              </a:rPr>
              <a:t>که با اجرای این نرم افزار </a:t>
            </a:r>
            <a:r>
              <a:rPr lang="en-US" sz="2500" dirty="0" smtClean="0">
                <a:cs typeface="2  Nazanin" panose="00000400000000000000" pitchFamily="2" charset="-78"/>
              </a:rPr>
              <a:t>BSI</a:t>
            </a:r>
            <a:r>
              <a:rPr lang="fa-IR" sz="2500" dirty="0" smtClean="0">
                <a:cs typeface="2  Nazanin" panose="00000400000000000000" pitchFamily="2" charset="-78"/>
              </a:rPr>
              <a:t> قادراست به عنوان یک</a:t>
            </a:r>
            <a:r>
              <a:rPr lang="fa-IR" sz="2500" dirty="0">
                <a:cs typeface="2  Nazanin" panose="00000400000000000000" pitchFamily="2" charset="-78"/>
              </a:rPr>
              <a:t> </a:t>
            </a:r>
            <a:r>
              <a:rPr lang="fa-IR" sz="2500" dirty="0" smtClean="0">
                <a:cs typeface="2  Nazanin" panose="00000400000000000000" pitchFamily="2" charset="-78"/>
              </a:rPr>
              <a:t>سیستم هوشمند عمل کند و به ازای فرمان هایی که از طرف ما به صورت دستی و یا اتوماتیک از طرف سنسور ها به آن می رسد تصمیم های متفاوتی گرفته و آن را بر روی سیستم الکتریک و الکترونیک خودرو اعمال نماید.</a:t>
            </a:r>
            <a:endParaRPr lang="fa-IR" sz="2500" dirty="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41380068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lnSpc>
                <a:spcPct val="150000"/>
              </a:lnSpc>
              <a:buNone/>
            </a:pPr>
            <a:r>
              <a:rPr lang="fa-IR" sz="2500" b="1" dirty="0" smtClean="0">
                <a:cs typeface="2  Nazanin" panose="00000400000000000000" pitchFamily="2" charset="-78"/>
              </a:rPr>
              <a:t>قسمت دوم نرم افزار </a:t>
            </a:r>
            <a:r>
              <a:rPr lang="fa-IR" sz="2500" dirty="0" smtClean="0">
                <a:cs typeface="2  Nazanin" panose="00000400000000000000" pitchFamily="2" charset="-78"/>
              </a:rPr>
              <a:t>شامل قسمتی می شود که ما به اختیار می توانیم توسط دستگاه های </a:t>
            </a:r>
            <a:r>
              <a:rPr lang="fa-IR" sz="2500" dirty="0" err="1" smtClean="0">
                <a:cs typeface="2  Nazanin" panose="00000400000000000000" pitchFamily="2" charset="-78"/>
              </a:rPr>
              <a:t>دیاگ</a:t>
            </a:r>
            <a:r>
              <a:rPr lang="fa-IR" sz="2500" dirty="0" smtClean="0">
                <a:cs typeface="2  Nazanin" panose="00000400000000000000" pitchFamily="2" charset="-78"/>
              </a:rPr>
              <a:t> </a:t>
            </a:r>
            <a:r>
              <a:rPr lang="fa-IR" sz="2500" dirty="0" err="1" smtClean="0">
                <a:cs typeface="2  Nazanin" panose="00000400000000000000" pitchFamily="2" charset="-78"/>
              </a:rPr>
              <a:t>درداخل</a:t>
            </a:r>
            <a:r>
              <a:rPr lang="fa-IR" sz="2500" dirty="0" smtClean="0">
                <a:cs typeface="2  Nazanin" panose="00000400000000000000" pitchFamily="2" charset="-78"/>
              </a:rPr>
              <a:t> </a:t>
            </a:r>
            <a:r>
              <a:rPr lang="en-US" sz="2500" dirty="0" smtClean="0">
                <a:cs typeface="2  Nazanin" panose="00000400000000000000" pitchFamily="2" charset="-78"/>
              </a:rPr>
              <a:t>BSI</a:t>
            </a:r>
            <a:r>
              <a:rPr lang="fa-IR" sz="2500" dirty="0" smtClean="0">
                <a:cs typeface="2  Nazanin" panose="00000400000000000000" pitchFamily="2" charset="-78"/>
              </a:rPr>
              <a:t> مورد نظر </a:t>
            </a:r>
            <a:r>
              <a:rPr lang="en-US" sz="2500" dirty="0" err="1" smtClean="0">
                <a:cs typeface="2  Nazanin" panose="00000400000000000000" pitchFamily="2" charset="-78"/>
              </a:rPr>
              <a:t>Downloa</a:t>
            </a:r>
            <a:r>
              <a:rPr lang="fa-IR" sz="2500" dirty="0" smtClean="0">
                <a:cs typeface="2  Nazanin" panose="00000400000000000000" pitchFamily="2" charset="-78"/>
              </a:rPr>
              <a:t> نماییم.</a:t>
            </a:r>
          </a:p>
          <a:p>
            <a:pPr marL="0" indent="0" algn="r" rtl="1">
              <a:lnSpc>
                <a:spcPct val="150000"/>
              </a:lnSpc>
              <a:buNone/>
            </a:pPr>
            <a:r>
              <a:rPr lang="fa-IR" sz="3000" b="1" dirty="0" smtClean="0">
                <a:cs typeface="2  Elham" panose="00000400000000000000" pitchFamily="2" charset="-78"/>
              </a:rPr>
              <a:t>به عنوان مثال:</a:t>
            </a:r>
          </a:p>
          <a:p>
            <a:pPr marL="0" indent="0" algn="r" rtl="1">
              <a:lnSpc>
                <a:spcPct val="150000"/>
              </a:lnSpc>
              <a:buNone/>
            </a:pPr>
            <a:r>
              <a:rPr lang="fa-IR" sz="2500" dirty="0" smtClean="0">
                <a:cs typeface="2  Nazanin" panose="00000400000000000000" pitchFamily="2" charset="-78"/>
              </a:rPr>
              <a:t>پس از اعمال دستورات الکتریکال از طرف ما، مثلآ فعال کردن برف پاکن ها،قفل مرکزی و.... یا برخی از دستورات اتوماتیک از طرف سنسورها</a:t>
            </a:r>
            <a:r>
              <a:rPr lang="fa-IR" sz="2500" dirty="0">
                <a:cs typeface="2  Nazanin" panose="00000400000000000000" pitchFamily="2" charset="-78"/>
              </a:rPr>
              <a:t>،</a:t>
            </a:r>
            <a:r>
              <a:rPr lang="fa-IR" sz="2500" dirty="0" smtClean="0">
                <a:cs typeface="2  Nazanin" panose="00000400000000000000" pitchFamily="2" charset="-78"/>
              </a:rPr>
              <a:t>مثلآ سنسور سرعت خودرو و... این دستورات بصورت یک سیگنال الکتریکی به این بخش می رسد.این قسمت دستور فوق را تجزیه و تحلیل کرده و بر حسب پیش گزینه هایی که در حافظه آن قرار داده شده،پس از لحاظ کردن موارد ایمنی، تصمیم گیری کرده و آن را به صورت یک برق و یا بدنه به بخش </a:t>
            </a:r>
            <a:r>
              <a:rPr lang="en-US" sz="2500" dirty="0" smtClean="0">
                <a:cs typeface="2  Nazanin" panose="00000400000000000000" pitchFamily="2" charset="-78"/>
              </a:rPr>
              <a:t>B</a:t>
            </a:r>
            <a:r>
              <a:rPr lang="fa-IR" sz="2500" dirty="0" smtClean="0">
                <a:cs typeface="2  Nazanin" panose="00000400000000000000" pitchFamily="2" charset="-78"/>
              </a:rPr>
              <a:t> می فرستد. </a:t>
            </a:r>
            <a:endParaRPr lang="fa-IR" sz="2500" dirty="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763096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smtClean="0">
                <a:cs typeface="2  Elham" panose="00000400000000000000" pitchFamily="2" charset="-78"/>
              </a:rPr>
              <a:t>بخش</a:t>
            </a:r>
            <a:r>
              <a:rPr lang="en-US" sz="4000" b="1" dirty="0" smtClean="0">
                <a:cs typeface="2  Elham" panose="00000400000000000000" pitchFamily="2" charset="-78"/>
              </a:rPr>
              <a:t>B</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lstStyle/>
          <a:p>
            <a:pPr marL="0" indent="0" algn="r" rtl="1">
              <a:buNone/>
            </a:pPr>
            <a:r>
              <a:rPr lang="fa-IR" sz="3000" b="1" dirty="0" smtClean="0">
                <a:cs typeface="2  Elham" panose="00000400000000000000" pitchFamily="2" charset="-78"/>
              </a:rPr>
              <a:t>این بخش شامل </a:t>
            </a:r>
            <a:r>
              <a:rPr lang="fa-IR" sz="3000" b="1" dirty="0" err="1" smtClean="0">
                <a:cs typeface="2  Elham" panose="00000400000000000000" pitchFamily="2" charset="-78"/>
              </a:rPr>
              <a:t>مدارقدرت</a:t>
            </a:r>
            <a:r>
              <a:rPr lang="fa-IR" sz="3000" b="1" dirty="0" smtClean="0">
                <a:cs typeface="2  Elham" panose="00000400000000000000" pitchFamily="2" charset="-78"/>
              </a:rPr>
              <a:t>(مدارهای با جریان بالا) و یک مجموعه </a:t>
            </a:r>
            <a:r>
              <a:rPr lang="fa-IR" sz="3000" b="1" dirty="0" err="1" smtClean="0">
                <a:cs typeface="2  Elham" panose="00000400000000000000" pitchFamily="2" charset="-78"/>
              </a:rPr>
              <a:t>رله</a:t>
            </a:r>
            <a:r>
              <a:rPr lang="fa-IR" sz="3000" b="1" dirty="0" smtClean="0">
                <a:cs typeface="2  Elham" panose="00000400000000000000" pitchFamily="2" charset="-78"/>
              </a:rPr>
              <a:t> است.</a:t>
            </a:r>
          </a:p>
          <a:p>
            <a:pPr marL="0" indent="0" algn="r" rtl="1">
              <a:lnSpc>
                <a:spcPct val="150000"/>
              </a:lnSpc>
              <a:buNone/>
            </a:pPr>
            <a:r>
              <a:rPr lang="fa-IR" sz="2500" dirty="0" smtClean="0">
                <a:cs typeface="2  Nazanin" panose="00000400000000000000" pitchFamily="2" charset="-78"/>
              </a:rPr>
              <a:t>این بخش در واقع جایگزین جعبه </a:t>
            </a:r>
            <a:r>
              <a:rPr lang="fa-IR" sz="2500" dirty="0" err="1" smtClean="0">
                <a:cs typeface="2  Nazanin" panose="00000400000000000000" pitchFamily="2" charset="-78"/>
              </a:rPr>
              <a:t>رله</a:t>
            </a:r>
            <a:r>
              <a:rPr lang="fa-IR" sz="2500" dirty="0" smtClean="0">
                <a:cs typeface="2  Nazanin" panose="00000400000000000000" pitchFamily="2" charset="-78"/>
              </a:rPr>
              <a:t> ها و </a:t>
            </a:r>
            <a:r>
              <a:rPr lang="fa-IR" sz="2500" dirty="0" err="1" smtClean="0">
                <a:cs typeface="2  Nazanin" panose="00000400000000000000" pitchFamily="2" charset="-78"/>
              </a:rPr>
              <a:t>رله</a:t>
            </a:r>
            <a:r>
              <a:rPr lang="fa-IR" sz="2500" dirty="0" smtClean="0">
                <a:cs typeface="2  Nazanin" panose="00000400000000000000" pitchFamily="2" charset="-78"/>
              </a:rPr>
              <a:t> های پراکنده ایی است که در دیگر خودرو ها ازجمله </a:t>
            </a:r>
            <a:r>
              <a:rPr lang="fa-IR" sz="2500" dirty="0" err="1" smtClean="0">
                <a:cs typeface="2  Nazanin" panose="00000400000000000000" pitchFamily="2" charset="-78"/>
              </a:rPr>
              <a:t>پژو</a:t>
            </a:r>
            <a:r>
              <a:rPr lang="fa-IR" sz="2500" dirty="0" smtClean="0">
                <a:cs typeface="2  Nazanin" panose="00000400000000000000" pitchFamily="2" charset="-78"/>
              </a:rPr>
              <a:t> </a:t>
            </a:r>
            <a:r>
              <a:rPr lang="fa-IR" sz="2500" dirty="0" err="1" smtClean="0">
                <a:cs typeface="2  Nazanin" panose="00000400000000000000" pitchFamily="2" charset="-78"/>
              </a:rPr>
              <a:t>پارس،سمند</a:t>
            </a:r>
            <a:r>
              <a:rPr lang="fa-IR" sz="2500" dirty="0" smtClean="0">
                <a:cs typeface="2  Nazanin" panose="00000400000000000000" pitchFamily="2" charset="-78"/>
              </a:rPr>
              <a:t> و...موجود است.</a:t>
            </a:r>
          </a:p>
          <a:p>
            <a:pPr marL="0" indent="0" algn="r" rtl="1">
              <a:lnSpc>
                <a:spcPct val="150000"/>
              </a:lnSpc>
              <a:buNone/>
            </a:pPr>
            <a:r>
              <a:rPr lang="fa-IR" sz="2400" dirty="0" smtClean="0">
                <a:cs typeface="2  Nazanin" panose="00000400000000000000" pitchFamily="2" charset="-78"/>
              </a:rPr>
              <a:t>این فناوری موجب شده تا حجم بسیاری از سیم کشی ها کاهش یافته و از پیچیدگی و آشفتگی دسته سیم ها تا حد محسوسی کاسته شود.</a:t>
            </a:r>
          </a:p>
          <a:p>
            <a:pPr marL="0" indent="0" algn="r" rtl="1">
              <a:buNone/>
            </a:pPr>
            <a:endParaRPr lang="fa-IR" dirty="0" smtClean="0"/>
          </a:p>
          <a:p>
            <a:pPr marL="0" indent="0" algn="ctr" rtl="1">
              <a:buNone/>
            </a:pPr>
            <a:r>
              <a:rPr lang="fa-IR" sz="3000" b="1" dirty="0" smtClean="0">
                <a:cs typeface="2  Baran" panose="00000400000000000000" pitchFamily="2" charset="-78"/>
              </a:rPr>
              <a:t>بخش </a:t>
            </a:r>
            <a:r>
              <a:rPr lang="en-US" sz="3000" b="1" dirty="0" smtClean="0">
                <a:cs typeface="2  Baran" panose="00000400000000000000" pitchFamily="2" charset="-78"/>
              </a:rPr>
              <a:t>B</a:t>
            </a:r>
            <a:r>
              <a:rPr lang="fa-IR" sz="3000" b="1" dirty="0" smtClean="0">
                <a:cs typeface="2  Baran" panose="00000400000000000000" pitchFamily="2" charset="-78"/>
              </a:rPr>
              <a:t> همیشه فرمانهای خود را از بخش </a:t>
            </a:r>
            <a:r>
              <a:rPr lang="en-US" sz="3000" b="1" dirty="0" smtClean="0">
                <a:cs typeface="2  Baran" panose="00000400000000000000" pitchFamily="2" charset="-78"/>
              </a:rPr>
              <a:t>A</a:t>
            </a:r>
            <a:r>
              <a:rPr lang="fa-IR" sz="3000" b="1" dirty="0" smtClean="0">
                <a:cs typeface="2  Baran" panose="00000400000000000000" pitchFamily="2" charset="-78"/>
              </a:rPr>
              <a:t> می گیرد.</a:t>
            </a:r>
            <a:endParaRPr lang="fa-IR" sz="3000" b="1" dirty="0">
              <a:cs typeface="2  Bara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2692680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rtl="1">
              <a:buNone/>
            </a:pPr>
            <a:endParaRPr lang="en-US" sz="4000" b="1" dirty="0" smtClean="0"/>
          </a:p>
          <a:p>
            <a:pPr marL="0" indent="0" algn="ctr" rtl="1">
              <a:buNone/>
            </a:pPr>
            <a:endParaRPr lang="fa-IR" sz="4000" b="1" dirty="0"/>
          </a:p>
          <a:p>
            <a:pPr marL="0" indent="0" algn="r" rtl="1">
              <a:buNone/>
            </a:pPr>
            <a:endParaRPr lang="fa-IR" sz="4000" b="1" dirty="0"/>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2</a:t>
            </a:fld>
            <a:endParaRPr lang="en-US"/>
          </a:p>
        </p:txBody>
      </p:sp>
      <p:sp>
        <p:nvSpPr>
          <p:cNvPr id="6" name="نمایش تشریحی فضای ذخیره اینترنتی 5"/>
          <p:cNvSpPr/>
          <p:nvPr/>
        </p:nvSpPr>
        <p:spPr>
          <a:xfrm>
            <a:off x="1981200" y="381000"/>
            <a:ext cx="5334000" cy="518160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800" b="1" dirty="0" smtClean="0">
                <a:ln w="0">
                  <a:solidFill>
                    <a:schemeClr val="bg1"/>
                  </a:solidFill>
                </a:ln>
                <a:solidFill>
                  <a:schemeClr val="tx1"/>
                </a:solidFill>
                <a:effectLst>
                  <a:outerShdw blurRad="38100" dist="19050" dir="2700000" algn="tl" rotWithShape="0">
                    <a:schemeClr val="dk1">
                      <a:alpha val="40000"/>
                    </a:schemeClr>
                  </a:outerShdw>
                </a:effectLst>
                <a:cs typeface="2  Elham" panose="00000400000000000000" pitchFamily="2" charset="-78"/>
              </a:rPr>
              <a:t>BSI</a:t>
            </a:r>
            <a:endParaRPr lang="fa-IR" sz="8800" b="1" dirty="0">
              <a:ln w="0">
                <a:solidFill>
                  <a:schemeClr val="bg1"/>
                </a:solidFill>
              </a:ln>
              <a:solidFill>
                <a:schemeClr val="tx1"/>
              </a:solidFill>
              <a:effectLst>
                <a:outerShdw blurRad="38100" dist="19050" dir="2700000" algn="tl" rotWithShape="0">
                  <a:schemeClr val="dk1">
                    <a:alpha val="40000"/>
                  </a:schemeClr>
                </a:outerShdw>
              </a:effectLst>
              <a:cs typeface="2  Elham" panose="00000400000000000000" pitchFamily="2" charset="-78"/>
            </a:endParaRPr>
          </a:p>
        </p:txBody>
      </p:sp>
    </p:spTree>
    <p:extLst>
      <p:ext uri="{BB962C8B-B14F-4D97-AF65-F5344CB8AC3E}">
        <p14:creationId xmlns:p14="http://schemas.microsoft.com/office/powerpoint/2010/main" val="1008710837"/>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smtClean="0">
                <a:cs typeface="2  Elham" panose="00000400000000000000" pitchFamily="2" charset="-78"/>
              </a:rPr>
              <a:t>بخش</a:t>
            </a:r>
            <a:r>
              <a:rPr lang="en-US" sz="4000" b="1" dirty="0" smtClean="0">
                <a:cs typeface="2  Elham" panose="00000400000000000000" pitchFamily="2" charset="-78"/>
              </a:rPr>
              <a:t>C </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lnSpc>
                <a:spcPct val="150000"/>
              </a:lnSpc>
              <a:buNone/>
            </a:pPr>
            <a:r>
              <a:rPr lang="fa-IR" sz="2500" dirty="0" smtClean="0">
                <a:cs typeface="2  Nazanin" panose="00000400000000000000" pitchFamily="2" charset="-78"/>
              </a:rPr>
              <a:t>این بخش شامل یکسری فیوز های حفاظتی است. این فیوز ها از نظر شکل شبیه به یکدیگر بوده اما از نظر رنگ و آمپر متفاوت می باشند.</a:t>
            </a:r>
          </a:p>
          <a:p>
            <a:pPr marL="0" indent="0" algn="r" rtl="1">
              <a:lnSpc>
                <a:spcPct val="150000"/>
              </a:lnSpc>
              <a:buNone/>
            </a:pPr>
            <a:endParaRPr lang="fa-IR" sz="2500" dirty="0" smtClean="0">
              <a:cs typeface="2  Nazanin" panose="00000400000000000000" pitchFamily="2" charset="-78"/>
            </a:endParaRPr>
          </a:p>
          <a:p>
            <a:pPr marL="0" indent="0" algn="r" rtl="1">
              <a:lnSpc>
                <a:spcPct val="150000"/>
              </a:lnSpc>
              <a:buNone/>
            </a:pPr>
            <a:r>
              <a:rPr lang="fa-IR" sz="2500" dirty="0" smtClean="0">
                <a:cs typeface="2  Nazanin" panose="00000400000000000000" pitchFamily="2" charset="-78"/>
              </a:rPr>
              <a:t>در بین فیوزهای موجود در </a:t>
            </a:r>
            <a:r>
              <a:rPr lang="en-US" sz="2500" dirty="0" smtClean="0">
                <a:cs typeface="2  Nazanin" panose="00000400000000000000" pitchFamily="2" charset="-78"/>
              </a:rPr>
              <a:t>BSI 206</a:t>
            </a:r>
            <a:r>
              <a:rPr lang="fa-IR" sz="2500" dirty="0" smtClean="0">
                <a:cs typeface="2  Nazanin" panose="00000400000000000000" pitchFamily="2" charset="-78"/>
              </a:rPr>
              <a:t> شبه فیوزی وجود دارد که از لحاظ ظاهری شبیه فیوز های دیگر است. اما یک قطعه فلزی که نمی سوزد. به این شبه فیوز، فیوز شنت یا فیوز پارک می گویند.</a:t>
            </a:r>
          </a:p>
          <a:p>
            <a:pPr marL="0" indent="0" algn="r" rtl="1">
              <a:buNone/>
            </a:pPr>
            <a:endParaRPr lang="fa-IR" sz="2500" dirty="0" smtClean="0">
              <a:cs typeface="2  Nazanin" panose="00000400000000000000" pitchFamily="2" charset="-78"/>
            </a:endParaRPr>
          </a:p>
          <a:p>
            <a:pPr marL="0" indent="0" algn="r" rtl="1">
              <a:buNone/>
            </a:pPr>
            <a:endParaRPr lang="fa-IR" dirty="0" smtClean="0"/>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6095318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5000" b="1" dirty="0" err="1" smtClean="0">
                <a:cs typeface="2  Elham" panose="00000400000000000000" pitchFamily="2" charset="-78"/>
              </a:rPr>
              <a:t>فیوز</a:t>
            </a:r>
            <a:r>
              <a:rPr lang="fa-IR" sz="5000" b="1" dirty="0" smtClean="0">
                <a:cs typeface="2  Elham" panose="00000400000000000000" pitchFamily="2" charset="-78"/>
              </a:rPr>
              <a:t> </a:t>
            </a:r>
            <a:r>
              <a:rPr lang="fa-IR" sz="5000" b="1" dirty="0" err="1" smtClean="0">
                <a:cs typeface="2  Elham" panose="00000400000000000000" pitchFamily="2" charset="-78"/>
              </a:rPr>
              <a:t>شنت</a:t>
            </a:r>
            <a:endParaRPr lang="fa-IR" sz="5000" b="1" dirty="0">
              <a:cs typeface="2  Elham" panose="00000400000000000000" pitchFamily="2" charset="-78"/>
            </a:endParaRPr>
          </a:p>
        </p:txBody>
      </p:sp>
      <p:pic>
        <p:nvPicPr>
          <p:cNvPr id="5" name="نگهدارنده مکان محتوا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0"/>
            <a:ext cx="9144000" cy="5791200"/>
          </a:xfrm>
        </p:spPr>
        <p:style>
          <a:lnRef idx="1">
            <a:schemeClr val="accent3"/>
          </a:lnRef>
          <a:fillRef idx="2">
            <a:schemeClr val="accent3"/>
          </a:fillRef>
          <a:effectRef idx="1">
            <a:schemeClr val="accent3"/>
          </a:effectRef>
          <a:fontRef idx="minor">
            <a:schemeClr val="dk1"/>
          </a:fontRef>
        </p:style>
      </p:pic>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1333149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5000" b="1" dirty="0" err="1" smtClean="0">
                <a:cs typeface="2  Elham" panose="00000400000000000000" pitchFamily="2" charset="-78"/>
              </a:rPr>
              <a:t>فیوز</a:t>
            </a:r>
            <a:r>
              <a:rPr lang="fa-IR" sz="5000" b="1" dirty="0" smtClean="0">
                <a:cs typeface="2  Elham" panose="00000400000000000000" pitchFamily="2" charset="-78"/>
              </a:rPr>
              <a:t> </a:t>
            </a:r>
            <a:r>
              <a:rPr lang="fa-IR" sz="5000" b="1" dirty="0" err="1" smtClean="0">
                <a:cs typeface="2  Elham" panose="00000400000000000000" pitchFamily="2" charset="-78"/>
              </a:rPr>
              <a:t>شنت</a:t>
            </a:r>
            <a:endParaRPr lang="fa-IR" sz="5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lstStyle/>
          <a:p>
            <a:pPr marL="0" indent="0" algn="r" rtl="1">
              <a:buNone/>
            </a:pPr>
            <a:r>
              <a:rPr lang="fa-IR" b="1" dirty="0">
                <a:cs typeface="2  Baran" panose="00000400000000000000" pitchFamily="2" charset="-78"/>
              </a:rPr>
              <a:t>وظیفه </a:t>
            </a:r>
            <a:r>
              <a:rPr lang="fa-IR" b="1" dirty="0" err="1">
                <a:cs typeface="2  Baran" panose="00000400000000000000" pitchFamily="2" charset="-78"/>
              </a:rPr>
              <a:t>فیوز</a:t>
            </a:r>
            <a:r>
              <a:rPr lang="fa-IR" b="1" dirty="0">
                <a:cs typeface="2  Baran" panose="00000400000000000000" pitchFamily="2" charset="-78"/>
              </a:rPr>
              <a:t> </a:t>
            </a:r>
            <a:r>
              <a:rPr lang="fa-IR" b="1" dirty="0" err="1">
                <a:cs typeface="2  Baran" panose="00000400000000000000" pitchFamily="2" charset="-78"/>
              </a:rPr>
              <a:t>شنت</a:t>
            </a:r>
            <a:r>
              <a:rPr lang="fa-IR" b="1" dirty="0">
                <a:cs typeface="2  Baran" panose="00000400000000000000" pitchFamily="2" charset="-78"/>
              </a:rPr>
              <a:t> در </a:t>
            </a:r>
            <a:r>
              <a:rPr lang="en-US" b="1" dirty="0">
                <a:cs typeface="2  Baran" panose="00000400000000000000" pitchFamily="2" charset="-78"/>
              </a:rPr>
              <a:t>BSI 206</a:t>
            </a:r>
            <a:r>
              <a:rPr lang="fa-IR" b="1" dirty="0">
                <a:cs typeface="2  Baran" panose="00000400000000000000" pitchFamily="2" charset="-78"/>
              </a:rPr>
              <a:t>:</a:t>
            </a:r>
          </a:p>
          <a:p>
            <a:pPr marL="0" indent="0" algn="r" rtl="1">
              <a:lnSpc>
                <a:spcPct val="150000"/>
              </a:lnSpc>
              <a:buNone/>
            </a:pPr>
            <a:r>
              <a:rPr lang="fa-IR" sz="2500" dirty="0">
                <a:cs typeface="2  Nazanin" panose="00000400000000000000" pitchFamily="2" charset="-78"/>
              </a:rPr>
              <a:t>با در آوردن این </a:t>
            </a:r>
            <a:r>
              <a:rPr lang="fa-IR" sz="2500" dirty="0" err="1">
                <a:cs typeface="2  Nazanin" panose="00000400000000000000" pitchFamily="2" charset="-78"/>
              </a:rPr>
              <a:t>فیوز</a:t>
            </a:r>
            <a:r>
              <a:rPr lang="fa-IR" sz="2500" dirty="0">
                <a:cs typeface="2  Nazanin" panose="00000400000000000000" pitchFamily="2" charset="-78"/>
              </a:rPr>
              <a:t> برق تغذیه برخی از قسمتهای برقی که دارای مصرف بالایی هستند </a:t>
            </a:r>
            <a:r>
              <a:rPr lang="fa-IR" sz="2500" dirty="0" smtClean="0">
                <a:cs typeface="2  Nazanin" panose="00000400000000000000" pitchFamily="2" charset="-78"/>
              </a:rPr>
              <a:t>قطع </a:t>
            </a:r>
            <a:r>
              <a:rPr lang="fa-IR" sz="2500" dirty="0">
                <a:cs typeface="2  Nazanin" panose="00000400000000000000" pitchFamily="2" charset="-78"/>
              </a:rPr>
              <a:t>می </a:t>
            </a:r>
            <a:r>
              <a:rPr lang="fa-IR" sz="2500" dirty="0" smtClean="0">
                <a:cs typeface="2  Nazanin" panose="00000400000000000000" pitchFamily="2" charset="-78"/>
              </a:rPr>
              <a:t>شود.</a:t>
            </a:r>
          </a:p>
          <a:p>
            <a:pPr marL="0" indent="0" algn="r" rtl="1">
              <a:lnSpc>
                <a:spcPct val="150000"/>
              </a:lnSpc>
              <a:buNone/>
            </a:pPr>
            <a:r>
              <a:rPr lang="fa-IR" sz="2500" dirty="0" smtClean="0">
                <a:cs typeface="2  Nazanin" panose="00000400000000000000" pitchFamily="2" charset="-78"/>
              </a:rPr>
              <a:t>در هنگام پارک خودرو به مدت طولانی با کشیدن این </a:t>
            </a:r>
            <a:r>
              <a:rPr lang="fa-IR" sz="2500" dirty="0" err="1" smtClean="0">
                <a:cs typeface="2  Nazanin" panose="00000400000000000000" pitchFamily="2" charset="-78"/>
              </a:rPr>
              <a:t>فیوز</a:t>
            </a:r>
            <a:r>
              <a:rPr lang="fa-IR" sz="2500" dirty="0" smtClean="0">
                <a:cs typeface="2  Nazanin" panose="00000400000000000000" pitchFamily="2" charset="-78"/>
              </a:rPr>
              <a:t> تا حد معقولی احتمال بروز حادثه یا خالی شدن باتری کاهش می یابد.</a:t>
            </a:r>
          </a:p>
          <a:p>
            <a:pPr marL="0" indent="0" algn="r" rtl="1">
              <a:buNone/>
            </a:pPr>
            <a:endParaRPr lang="fa-IR" sz="2500" dirty="0" smtClean="0">
              <a:cs typeface="2  Nazanin" panose="00000400000000000000" pitchFamily="2" charset="-78"/>
            </a:endParaRPr>
          </a:p>
          <a:p>
            <a:pPr marL="0" indent="0" algn="ctr" rtl="1">
              <a:buNone/>
            </a:pPr>
            <a:r>
              <a:rPr lang="fa-IR" b="1" dirty="0" smtClean="0">
                <a:cs typeface="2  Baran" panose="00000400000000000000" pitchFamily="2" charset="-78"/>
              </a:rPr>
              <a:t>این </a:t>
            </a:r>
            <a:r>
              <a:rPr lang="fa-IR" b="1" dirty="0" err="1" smtClean="0">
                <a:cs typeface="2  Baran" panose="00000400000000000000" pitchFamily="2" charset="-78"/>
              </a:rPr>
              <a:t>فیوز</a:t>
            </a:r>
            <a:r>
              <a:rPr lang="fa-IR" b="1" dirty="0" smtClean="0">
                <a:cs typeface="2  Baran" panose="00000400000000000000" pitchFamily="2" charset="-78"/>
              </a:rPr>
              <a:t> </a:t>
            </a:r>
            <a:r>
              <a:rPr lang="fa-IR" b="1" dirty="0" err="1" smtClean="0">
                <a:cs typeface="2  Baran" panose="00000400000000000000" pitchFamily="2" charset="-78"/>
              </a:rPr>
              <a:t>معمولآ</a:t>
            </a:r>
            <a:r>
              <a:rPr lang="fa-IR" b="1" dirty="0" smtClean="0">
                <a:cs typeface="2  Baran" panose="00000400000000000000" pitchFamily="2" charset="-78"/>
              </a:rPr>
              <a:t> در وسط </a:t>
            </a:r>
            <a:r>
              <a:rPr lang="fa-IR" b="1" dirty="0" err="1" smtClean="0">
                <a:cs typeface="2  Baran" panose="00000400000000000000" pitchFamily="2" charset="-78"/>
              </a:rPr>
              <a:t>فیوزهای</a:t>
            </a:r>
            <a:r>
              <a:rPr lang="fa-IR" b="1" dirty="0" smtClean="0">
                <a:cs typeface="2  Baran" panose="00000400000000000000" pitchFamily="2" charset="-78"/>
              </a:rPr>
              <a:t> دیگر قرار گرفته است.</a:t>
            </a:r>
            <a:endParaRPr lang="fa-IR" b="1" dirty="0">
              <a:cs typeface="2  Baran" panose="00000400000000000000" pitchFamily="2" charset="-78"/>
            </a:endParaRPr>
          </a:p>
          <a:p>
            <a:pPr marL="0" indent="0" algn="r" rtl="1">
              <a:buNone/>
            </a:pPr>
            <a:endParaRPr lang="fa-IR" dirty="0"/>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1850106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pPr marL="0" indent="0" algn="r" rtl="1">
              <a:buNone/>
            </a:pPr>
            <a:endParaRPr lang="fa-IR" dirty="0"/>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نمایش تشریحی فضای ذخیره اینترنتی 4"/>
          <p:cNvSpPr/>
          <p:nvPr/>
        </p:nvSpPr>
        <p:spPr>
          <a:xfrm>
            <a:off x="1337172" y="609600"/>
            <a:ext cx="6469655" cy="4793580"/>
          </a:xfrm>
          <a:prstGeom prst="cloudCallou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600" b="1" dirty="0" smtClean="0">
                <a:ln w="0">
                  <a:solidFill>
                    <a:schemeClr val="bg1"/>
                  </a:solidFill>
                </a:ln>
                <a:solidFill>
                  <a:schemeClr val="tx1"/>
                </a:solidFill>
                <a:effectLst>
                  <a:outerShdw blurRad="38100" dist="19050" dir="2700000" algn="tl" rotWithShape="0">
                    <a:schemeClr val="dk1">
                      <a:alpha val="40000"/>
                    </a:schemeClr>
                  </a:outerShdw>
                </a:effectLst>
              </a:rPr>
              <a:t>COM2000</a:t>
            </a:r>
            <a:endParaRPr lang="fa-IR" sz="6600" b="1" dirty="0">
              <a:ln w="0">
                <a:solidFill>
                  <a:schemeClr val="bg1"/>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04273506"/>
      </p:ext>
    </p:extLst>
  </p:cSld>
  <p:clrMapOvr>
    <a:masterClrMapping/>
  </p:clrMapOvr>
  <mc:AlternateContent xmlns:mc="http://schemas.openxmlformats.org/markup-compatibility/2006" xmlns:p14="http://schemas.microsoft.com/office/powerpoint/2010/main">
    <mc:Choice Requires="p14">
      <p:transition spd="slow" p14:dur="9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500" b="1" dirty="0" smtClean="0">
                <a:cs typeface="2  Elham" panose="00000400000000000000" pitchFamily="2" charset="-78"/>
              </a:rPr>
              <a:t>سیستم واسطه دسته ها یا</a:t>
            </a:r>
            <a:r>
              <a:rPr lang="en-US" sz="4500" b="1" dirty="0" smtClean="0">
                <a:cs typeface="2  Elham" panose="00000400000000000000" pitchFamily="2" charset="-78"/>
              </a:rPr>
              <a:t>Com2000</a:t>
            </a:r>
            <a:endParaRPr lang="fa-IR" sz="45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en-US" sz="2500" b="1" dirty="0" smtClean="0">
                <a:cs typeface="2  Baran" panose="00000400000000000000" pitchFamily="2" charset="-78"/>
              </a:rPr>
              <a:t> Com2000</a:t>
            </a:r>
            <a:r>
              <a:rPr lang="fa-IR" sz="2500" b="1" dirty="0" smtClean="0">
                <a:cs typeface="2  Baran" panose="00000400000000000000" pitchFamily="2" charset="-78"/>
              </a:rPr>
              <a:t>تنها در خودروهای مالتی </a:t>
            </a:r>
            <a:r>
              <a:rPr lang="fa-IR" sz="2500" b="1" dirty="0" err="1" smtClean="0">
                <a:cs typeface="2  Baran" panose="00000400000000000000" pitchFamily="2" charset="-78"/>
              </a:rPr>
              <a:t>پلکس</a:t>
            </a:r>
            <a:r>
              <a:rPr lang="fa-IR" sz="2500" b="1" dirty="0" smtClean="0">
                <a:cs typeface="2  Baran" panose="00000400000000000000" pitchFamily="2" charset="-78"/>
              </a:rPr>
              <a:t> موجود می باشد که عنصری بسیار مفید برای کاهش طول سیم ها در خودرو206 است.</a:t>
            </a: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24</a:t>
            </a:fld>
            <a:endParaRPr lang="en-US"/>
          </a:p>
        </p:txBody>
      </p:sp>
      <p:pic>
        <p:nvPicPr>
          <p:cNvPr id="7" name="تصوی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144000" cy="4724400"/>
          </a:xfrm>
          <a:prstGeom prst="rect">
            <a:avLst/>
          </a:prstGeom>
        </p:spPr>
      </p:pic>
    </p:spTree>
    <p:extLst>
      <p:ext uri="{BB962C8B-B14F-4D97-AF65-F5344CB8AC3E}">
        <p14:creationId xmlns:p14="http://schemas.microsoft.com/office/powerpoint/2010/main" val="27241421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500" b="1" dirty="0" smtClean="0">
                <a:cs typeface="2  Elham" panose="00000400000000000000" pitchFamily="2" charset="-78"/>
              </a:rPr>
              <a:t>سیستم واسطه دسته ها یا</a:t>
            </a:r>
            <a:r>
              <a:rPr lang="en-US" sz="4500" b="1" dirty="0" smtClean="0">
                <a:cs typeface="2  Elham" panose="00000400000000000000" pitchFamily="2" charset="-78"/>
              </a:rPr>
              <a:t>Com2000</a:t>
            </a:r>
            <a:endParaRPr lang="fa-IR" sz="45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en-US" sz="2500" b="1" dirty="0" smtClean="0">
                <a:cs typeface="2  Nazanin" panose="00000400000000000000" pitchFamily="2" charset="-78"/>
              </a:rPr>
              <a:t> </a:t>
            </a:r>
            <a:endParaRPr lang="fa-IR" sz="2500" b="1" dirty="0" smtClean="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25</a:t>
            </a:fld>
            <a:endParaRPr lang="en-US"/>
          </a:p>
        </p:txBody>
      </p:sp>
      <p:pic>
        <p:nvPicPr>
          <p:cNvPr id="5" name="تصوی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625"/>
            <a:ext cx="9144000" cy="5794375"/>
          </a:xfrm>
          <a:prstGeom prst="rect">
            <a:avLst/>
          </a:prstGeom>
        </p:spPr>
      </p:pic>
    </p:spTree>
    <p:extLst>
      <p:ext uri="{BB962C8B-B14F-4D97-AF65-F5344CB8AC3E}">
        <p14:creationId xmlns:p14="http://schemas.microsoft.com/office/powerpoint/2010/main" val="15499925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500" b="1" dirty="0" smtClean="0">
                <a:cs typeface="2  Elham" panose="00000400000000000000" pitchFamily="2" charset="-78"/>
              </a:rPr>
              <a:t>سیستم واسطه دسته ها یا</a:t>
            </a:r>
            <a:r>
              <a:rPr lang="en-US" sz="4500" b="1" dirty="0" smtClean="0">
                <a:cs typeface="2  Elham" panose="00000400000000000000" pitchFamily="2" charset="-78"/>
              </a:rPr>
              <a:t>Com2000</a:t>
            </a:r>
            <a:endParaRPr lang="fa-IR" sz="45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en-US" sz="2500" b="1" dirty="0" smtClean="0">
                <a:cs typeface="2  Nazanin" panose="00000400000000000000" pitchFamily="2" charset="-78"/>
              </a:rPr>
              <a:t> </a:t>
            </a:r>
            <a:endParaRPr lang="fa-IR" sz="2500" b="1" dirty="0" smtClean="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26</a:t>
            </a:fld>
            <a:endParaRPr lang="en-US"/>
          </a:p>
        </p:txBody>
      </p:sp>
      <p:pic>
        <p:nvPicPr>
          <p:cNvPr id="6" name="تصوی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Tree>
    <p:extLst>
      <p:ext uri="{BB962C8B-B14F-4D97-AF65-F5344CB8AC3E}">
        <p14:creationId xmlns:p14="http://schemas.microsoft.com/office/powerpoint/2010/main" val="41843758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500" b="1" dirty="0" smtClean="0">
                <a:cs typeface="2  Elham" panose="00000400000000000000" pitchFamily="2" charset="-78"/>
              </a:rPr>
              <a:t>سیستم واسطه دسته ها یا</a:t>
            </a:r>
            <a:r>
              <a:rPr lang="en-US" sz="4500" b="1" dirty="0" smtClean="0">
                <a:cs typeface="2  Elham" panose="00000400000000000000" pitchFamily="2" charset="-78"/>
              </a:rPr>
              <a:t>Com2000</a:t>
            </a:r>
            <a:endParaRPr lang="fa-IR" sz="45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en-US" sz="2500" b="1" dirty="0" smtClean="0">
                <a:cs typeface="2  Nazanin" panose="00000400000000000000" pitchFamily="2" charset="-78"/>
              </a:rPr>
              <a:t> </a:t>
            </a:r>
            <a:endParaRPr lang="fa-IR" sz="2500" b="1" dirty="0" smtClean="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تصویر 4"/>
          <p:cNvPicPr>
            <a:picLocks noChangeAspect="1"/>
          </p:cNvPicPr>
          <p:nvPr/>
        </p:nvPicPr>
        <p:blipFill rotWithShape="1">
          <a:blip r:embed="rId2">
            <a:extLst>
              <a:ext uri="{28A0092B-C50C-407E-A947-70E740481C1C}">
                <a14:useLocalDpi xmlns:a14="http://schemas.microsoft.com/office/drawing/2010/main" val="0"/>
              </a:ext>
            </a:extLst>
          </a:blip>
          <a:srcRect b="4192"/>
          <a:stretch/>
        </p:blipFill>
        <p:spPr>
          <a:xfrm>
            <a:off x="0" y="1090671"/>
            <a:ext cx="9144000" cy="5767330"/>
          </a:xfrm>
          <a:prstGeom prst="rect">
            <a:avLst/>
          </a:prstGeom>
        </p:spPr>
      </p:pic>
    </p:spTree>
    <p:extLst>
      <p:ext uri="{BB962C8B-B14F-4D97-AF65-F5344CB8AC3E}">
        <p14:creationId xmlns:p14="http://schemas.microsoft.com/office/powerpoint/2010/main" val="31774850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500" b="1" dirty="0" smtClean="0">
                <a:cs typeface="2  Elham" panose="00000400000000000000" pitchFamily="2" charset="-78"/>
              </a:rPr>
              <a:t>سیستم واسطه دسته ها یا</a:t>
            </a:r>
            <a:r>
              <a:rPr lang="en-US" sz="4500" b="1" dirty="0" smtClean="0">
                <a:cs typeface="2  Elham" panose="00000400000000000000" pitchFamily="2" charset="-78"/>
              </a:rPr>
              <a:t>Com2000</a:t>
            </a:r>
            <a:endParaRPr lang="fa-IR" sz="45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en-US" sz="2500" b="1" dirty="0" smtClean="0">
                <a:cs typeface="2  Nazanin" panose="00000400000000000000" pitchFamily="2" charset="-78"/>
              </a:rPr>
              <a:t> </a:t>
            </a:r>
            <a:r>
              <a:rPr lang="fa-IR" sz="3000" b="1" dirty="0">
                <a:cs typeface="2  Nazanin" panose="00000400000000000000" pitchFamily="2" charset="-78"/>
              </a:rPr>
              <a:t>*</a:t>
            </a:r>
            <a:r>
              <a:rPr lang="fa-IR" sz="2500" b="1" dirty="0">
                <a:cs typeface="2  Nazanin" panose="00000400000000000000" pitchFamily="2" charset="-78"/>
              </a:rPr>
              <a:t>این سیستم کنترل رادیو و ضبط </a:t>
            </a:r>
            <a:r>
              <a:rPr lang="fa-IR" sz="2500" b="1" dirty="0" err="1">
                <a:cs typeface="2  Nazanin" panose="00000400000000000000" pitchFamily="2" charset="-78"/>
              </a:rPr>
              <a:t>خودرو،برف</a:t>
            </a:r>
            <a:r>
              <a:rPr lang="fa-IR" sz="2500" b="1" dirty="0">
                <a:cs typeface="2  Nazanin" panose="00000400000000000000" pitchFamily="2" charset="-78"/>
              </a:rPr>
              <a:t> </a:t>
            </a:r>
            <a:r>
              <a:rPr lang="fa-IR" sz="2500" b="1" dirty="0" err="1">
                <a:cs typeface="2  Nazanin" panose="00000400000000000000" pitchFamily="2" charset="-78"/>
              </a:rPr>
              <a:t>پاکن</a:t>
            </a:r>
            <a:r>
              <a:rPr lang="fa-IR" sz="2500" b="1" dirty="0">
                <a:cs typeface="2  Nazanin" panose="00000400000000000000" pitchFamily="2" charset="-78"/>
              </a:rPr>
              <a:t> </a:t>
            </a:r>
            <a:r>
              <a:rPr lang="fa-IR" sz="2500" b="1" dirty="0" err="1">
                <a:cs typeface="2  Nazanin" panose="00000400000000000000" pitchFamily="2" charset="-78"/>
              </a:rPr>
              <a:t>ها،راهنماها،نورهای</a:t>
            </a:r>
            <a:r>
              <a:rPr lang="fa-IR" sz="2500" b="1" dirty="0">
                <a:cs typeface="2  Nazanin" panose="00000400000000000000" pitchFamily="2" charset="-78"/>
              </a:rPr>
              <a:t> بالا و پایین و...را بر عهده دارد.</a:t>
            </a:r>
          </a:p>
          <a:p>
            <a:pPr marL="0" indent="0" algn="r" rtl="1">
              <a:buNone/>
            </a:pPr>
            <a:r>
              <a:rPr lang="fa-IR" sz="2500" b="1" dirty="0">
                <a:cs typeface="2  Nazanin" panose="00000400000000000000" pitchFamily="2" charset="-78"/>
              </a:rPr>
              <a:t>به عنوان مثال:</a:t>
            </a:r>
          </a:p>
          <a:p>
            <a:pPr marL="0" indent="0" algn="r" rtl="1">
              <a:buNone/>
            </a:pPr>
            <a:r>
              <a:rPr lang="fa-IR" sz="2500" b="1" dirty="0">
                <a:cs typeface="2  Nazanin" panose="00000400000000000000" pitchFamily="2" charset="-78"/>
              </a:rPr>
              <a:t>روشن شدن چراغ ها یا بوق زدن:</a:t>
            </a:r>
          </a:p>
          <a:p>
            <a:pPr marL="0" indent="0" algn="r" rtl="1">
              <a:buNone/>
            </a:pPr>
            <a:r>
              <a:rPr lang="fa-IR" sz="2500" b="1" dirty="0">
                <a:cs typeface="2  Nazanin" panose="00000400000000000000" pitchFamily="2" charset="-78"/>
              </a:rPr>
              <a:t>ابتدا این فرآیند توسط </a:t>
            </a:r>
            <a:r>
              <a:rPr lang="en-US" sz="2500" b="1" dirty="0">
                <a:cs typeface="2  Nazanin" panose="00000400000000000000" pitchFamily="2" charset="-78"/>
              </a:rPr>
              <a:t>Com2000</a:t>
            </a:r>
            <a:r>
              <a:rPr lang="fa-IR" sz="2500" b="1" dirty="0">
                <a:cs typeface="2  Nazanin" panose="00000400000000000000" pitchFamily="2" charset="-78"/>
              </a:rPr>
              <a:t> تجزیه و تحلیل می شه و سپس به سمت </a:t>
            </a:r>
            <a:r>
              <a:rPr lang="en-US" sz="2500" b="1" dirty="0" err="1">
                <a:cs typeface="2  Nazanin" panose="00000400000000000000" pitchFamily="2" charset="-78"/>
              </a:rPr>
              <a:t>Bsi</a:t>
            </a:r>
            <a:r>
              <a:rPr lang="fa-IR" sz="2500" b="1" dirty="0">
                <a:cs typeface="2  Nazanin" panose="00000400000000000000" pitchFamily="2" charset="-78"/>
              </a:rPr>
              <a:t> فرستاده می شود </a:t>
            </a:r>
            <a:r>
              <a:rPr lang="en-US" sz="2500" b="1" dirty="0" err="1">
                <a:cs typeface="2  Nazanin" panose="00000400000000000000" pitchFamily="2" charset="-78"/>
              </a:rPr>
              <a:t>Bsi</a:t>
            </a:r>
            <a:r>
              <a:rPr lang="fa-IR" sz="2500" b="1" dirty="0">
                <a:cs typeface="2  Nazanin" panose="00000400000000000000" pitchFamily="2" charset="-78"/>
              </a:rPr>
              <a:t> پس از کد گشایی و چک کردن به سمت </a:t>
            </a:r>
            <a:r>
              <a:rPr lang="en-US" sz="2500" b="1" dirty="0" err="1">
                <a:cs typeface="2  Nazanin" panose="00000400000000000000" pitchFamily="2" charset="-78"/>
              </a:rPr>
              <a:t>BSm</a:t>
            </a:r>
            <a:r>
              <a:rPr lang="fa-IR" sz="2500" b="1" dirty="0">
                <a:cs typeface="2  Nazanin" panose="00000400000000000000" pitchFamily="2" charset="-78"/>
              </a:rPr>
              <a:t> می فرستد و چراغ ها روشن و یا بوق به صدا در می آید.</a:t>
            </a:r>
          </a:p>
          <a:p>
            <a:pPr marL="0" indent="0" algn="r" rtl="1">
              <a:buNone/>
            </a:pPr>
            <a:endParaRPr lang="fa-IR" sz="2500" b="1" dirty="0" smtClean="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8406373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500" b="1" dirty="0" err="1" smtClean="0">
                <a:cs typeface="2  Elham" panose="00000400000000000000" pitchFamily="2" charset="-78"/>
              </a:rPr>
              <a:t>مدول</a:t>
            </a:r>
            <a:r>
              <a:rPr lang="fa-IR" sz="4500" b="1" dirty="0" smtClean="0">
                <a:cs typeface="2  Elham" panose="00000400000000000000" pitchFamily="2" charset="-78"/>
              </a:rPr>
              <a:t> کنترلی </a:t>
            </a:r>
            <a:r>
              <a:rPr lang="fa-IR" sz="4500" b="1" dirty="0" err="1" smtClean="0">
                <a:cs typeface="2  Elham" panose="00000400000000000000" pitchFamily="2" charset="-78"/>
              </a:rPr>
              <a:t>غربیلک</a:t>
            </a:r>
            <a:r>
              <a:rPr lang="fa-IR" sz="4500" b="1" dirty="0" smtClean="0">
                <a:cs typeface="2  Elham" panose="00000400000000000000" pitchFamily="2" charset="-78"/>
              </a:rPr>
              <a:t> فرمان یا</a:t>
            </a:r>
            <a:r>
              <a:rPr lang="en-US" sz="4500" b="1" dirty="0" smtClean="0">
                <a:cs typeface="2  Elham" panose="00000400000000000000" pitchFamily="2" charset="-78"/>
              </a:rPr>
              <a:t>Com2000</a:t>
            </a:r>
            <a:endParaRPr lang="fa-IR" sz="4500" b="1" dirty="0">
              <a:cs typeface="2  Elham" panose="00000400000000000000" pitchFamily="2" charset="-78"/>
            </a:endParaRPr>
          </a:p>
        </p:txBody>
      </p:sp>
      <p:pic>
        <p:nvPicPr>
          <p:cNvPr id="5" name="نگهدارنده مکان محتوا 4"/>
          <p:cNvPicPr>
            <a:picLocks noGrp="1" noChangeAspect="1"/>
          </p:cNvPicPr>
          <p:nvPr>
            <p:ph idx="1"/>
          </p:nvPr>
        </p:nvPicPr>
        <p:blipFill rotWithShape="1">
          <a:blip r:embed="rId2">
            <a:extLst>
              <a:ext uri="{28A0092B-C50C-407E-A947-70E740481C1C}">
                <a14:useLocalDpi xmlns:a14="http://schemas.microsoft.com/office/drawing/2010/main" val="0"/>
              </a:ext>
            </a:extLst>
          </a:blip>
          <a:srcRect l="12500" r="12500"/>
          <a:stretch/>
        </p:blipFill>
        <p:spPr>
          <a:xfrm>
            <a:off x="0" y="1066800"/>
            <a:ext cx="9144000" cy="5791200"/>
          </a:xfrm>
        </p:spPr>
        <p:style>
          <a:lnRef idx="1">
            <a:schemeClr val="accent3"/>
          </a:lnRef>
          <a:fillRef idx="2">
            <a:schemeClr val="accent3"/>
          </a:fillRef>
          <a:effectRef idx="1">
            <a:schemeClr val="accent3"/>
          </a:effectRef>
          <a:fontRef idx="minor">
            <a:schemeClr val="dk1"/>
          </a:fontRef>
        </p:style>
      </p:pic>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047912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smtClean="0">
                <a:cs typeface="2  Elham" panose="00000400000000000000" pitchFamily="2" charset="-78"/>
              </a:rPr>
              <a:t>کلیات</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marL="0" indent="0" algn="r" rtl="1">
              <a:buNone/>
            </a:pPr>
            <a:r>
              <a:rPr lang="fa-IR" sz="4300" b="1" dirty="0" smtClean="0">
                <a:cs typeface="2  Elham" panose="00000400000000000000" pitchFamily="2" charset="-78"/>
              </a:rPr>
              <a:t>معنای لغوی مالتی پلکس:</a:t>
            </a:r>
          </a:p>
          <a:p>
            <a:pPr marL="0" indent="0" algn="r" rtl="1">
              <a:lnSpc>
                <a:spcPct val="160000"/>
              </a:lnSpc>
              <a:buNone/>
            </a:pPr>
            <a:r>
              <a:rPr lang="fa-IR" b="1" dirty="0" smtClean="0">
                <a:cs typeface="2  Nazanin" panose="00000400000000000000" pitchFamily="2" charset="-78"/>
              </a:rPr>
              <a:t>مالتی پلکس در لغت به معنایی چند </a:t>
            </a:r>
            <a:r>
              <a:rPr lang="fa-IR" b="1" dirty="0">
                <a:cs typeface="2  Nazanin" panose="00000400000000000000" pitchFamily="2" charset="-78"/>
              </a:rPr>
              <a:t>جزئی بودن </a:t>
            </a:r>
            <a:r>
              <a:rPr lang="fa-IR" b="1" dirty="0" smtClean="0">
                <a:cs typeface="2  Nazanin" panose="00000400000000000000" pitchFamily="2" charset="-78"/>
              </a:rPr>
              <a:t>،چند </a:t>
            </a:r>
            <a:r>
              <a:rPr lang="fa-IR" b="1" dirty="0">
                <a:cs typeface="2  Nazanin" panose="00000400000000000000" pitchFamily="2" charset="-78"/>
              </a:rPr>
              <a:t>منظوره بودن </a:t>
            </a:r>
            <a:r>
              <a:rPr lang="fa-IR" b="1" dirty="0" smtClean="0">
                <a:cs typeface="2  Nazanin" panose="00000400000000000000" pitchFamily="2" charset="-78"/>
              </a:rPr>
              <a:t>است.</a:t>
            </a:r>
          </a:p>
          <a:p>
            <a:pPr marL="0" indent="0" algn="r" rtl="1">
              <a:lnSpc>
                <a:spcPct val="160000"/>
              </a:lnSpc>
              <a:buNone/>
            </a:pPr>
            <a:r>
              <a:rPr lang="fa-IR" b="1" dirty="0" smtClean="0">
                <a:cs typeface="2  Nazanin" panose="00000400000000000000" pitchFamily="2" charset="-78"/>
              </a:rPr>
              <a:t>مالتی </a:t>
            </a:r>
            <a:r>
              <a:rPr lang="fa-IR" b="1" dirty="0">
                <a:cs typeface="2  Nazanin" panose="00000400000000000000" pitchFamily="2" charset="-78"/>
              </a:rPr>
              <a:t>پلکس در واقع ارتباط بین </a:t>
            </a:r>
            <a:r>
              <a:rPr lang="en-US" b="1" dirty="0" smtClean="0">
                <a:cs typeface="2  Nazanin" panose="00000400000000000000" pitchFamily="2" charset="-78"/>
              </a:rPr>
              <a:t>ECU</a:t>
            </a:r>
            <a:r>
              <a:rPr lang="fa-IR" b="1" dirty="0" smtClean="0">
                <a:cs typeface="2  Nazanin" panose="00000400000000000000" pitchFamily="2" charset="-78"/>
              </a:rPr>
              <a:t> های </a:t>
            </a:r>
            <a:r>
              <a:rPr lang="fa-IR" b="1" dirty="0">
                <a:cs typeface="2  Nazanin" panose="00000400000000000000" pitchFamily="2" charset="-78"/>
              </a:rPr>
              <a:t>موجود در یک خودرو را فراهم می </a:t>
            </a:r>
            <a:r>
              <a:rPr lang="fa-IR" b="1" dirty="0" smtClean="0">
                <a:cs typeface="2  Nazanin" panose="00000400000000000000" pitchFamily="2" charset="-78"/>
              </a:rPr>
              <a:t>کند. </a:t>
            </a:r>
            <a:r>
              <a:rPr lang="fa-IR" b="1" dirty="0">
                <a:cs typeface="2  Nazanin" panose="00000400000000000000" pitchFamily="2" charset="-78"/>
              </a:rPr>
              <a:t>یا به عبارتی </a:t>
            </a:r>
            <a:r>
              <a:rPr lang="fa-IR" b="1" dirty="0" smtClean="0">
                <a:cs typeface="2  Nazanin" panose="00000400000000000000" pitchFamily="2" charset="-78"/>
              </a:rPr>
              <a:t>دیگر وظیفه </a:t>
            </a:r>
            <a:r>
              <a:rPr lang="fa-IR" b="1" dirty="0">
                <a:cs typeface="2  Nazanin" panose="00000400000000000000" pitchFamily="2" charset="-78"/>
              </a:rPr>
              <a:t>شبکه کردن </a:t>
            </a:r>
            <a:r>
              <a:rPr lang="en-US" b="1" dirty="0" smtClean="0">
                <a:cs typeface="2  Nazanin" panose="00000400000000000000" pitchFamily="2" charset="-78"/>
              </a:rPr>
              <a:t>ECU</a:t>
            </a:r>
            <a:r>
              <a:rPr lang="fa-IR" b="1" dirty="0" smtClean="0">
                <a:cs typeface="2  Nazanin" panose="00000400000000000000" pitchFamily="2" charset="-78"/>
              </a:rPr>
              <a:t> های موجود در یک خودرو را بر عهده دارد .</a:t>
            </a:r>
          </a:p>
          <a:p>
            <a:pPr marL="0" indent="0" algn="r" rtl="1">
              <a:lnSpc>
                <a:spcPct val="160000"/>
              </a:lnSpc>
              <a:buNone/>
            </a:pPr>
            <a:r>
              <a:rPr lang="fa-IR" b="1" dirty="0" smtClean="0">
                <a:cs typeface="2  Nazanin" panose="00000400000000000000" pitchFamily="2" charset="-78"/>
              </a:rPr>
              <a:t>در </a:t>
            </a:r>
            <a:r>
              <a:rPr lang="fa-IR" b="1" dirty="0">
                <a:cs typeface="2  Nazanin" panose="00000400000000000000" pitchFamily="2" charset="-78"/>
              </a:rPr>
              <a:t>واقع قبل از اینکه سیستم مالتی پلکس به وجود بیاید و در ابتدا که خودروها یک </a:t>
            </a:r>
            <a:r>
              <a:rPr lang="en-US" b="1" dirty="0" smtClean="0">
                <a:cs typeface="2  Nazanin" panose="00000400000000000000" pitchFamily="2" charset="-78"/>
              </a:rPr>
              <a:t>ECU</a:t>
            </a:r>
            <a:r>
              <a:rPr lang="fa-IR" b="1" dirty="0" smtClean="0">
                <a:cs typeface="2  Nazanin" panose="00000400000000000000" pitchFamily="2" charset="-78"/>
              </a:rPr>
              <a:t> داشتن</a:t>
            </a:r>
            <a:r>
              <a:rPr lang="fa-IR" b="1" dirty="0">
                <a:cs typeface="2  Nazanin" panose="00000400000000000000" pitchFamily="2" charset="-78"/>
              </a:rPr>
              <a:t>د</a:t>
            </a:r>
            <a:r>
              <a:rPr lang="fa-IR" b="1" dirty="0" smtClean="0">
                <a:cs typeface="2  Nazanin" panose="00000400000000000000" pitchFamily="2" charset="-78"/>
              </a:rPr>
              <a:t> </a:t>
            </a:r>
            <a:r>
              <a:rPr lang="fa-IR" b="1" dirty="0">
                <a:cs typeface="2  Nazanin" panose="00000400000000000000" pitchFamily="2" charset="-78"/>
              </a:rPr>
              <a:t>و</a:t>
            </a:r>
            <a:r>
              <a:rPr lang="fa-IR" b="1" dirty="0" smtClean="0">
                <a:cs typeface="2  Nazanin" panose="00000400000000000000" pitchFamily="2" charset="-78"/>
              </a:rPr>
              <a:t> </a:t>
            </a:r>
            <a:r>
              <a:rPr lang="fa-IR" b="1" dirty="0">
                <a:cs typeface="2  Nazanin" panose="00000400000000000000" pitchFamily="2" charset="-78"/>
              </a:rPr>
              <a:t>این </a:t>
            </a:r>
            <a:r>
              <a:rPr lang="en-US" b="1" dirty="0" smtClean="0">
                <a:cs typeface="2  Nazanin" panose="00000400000000000000" pitchFamily="2" charset="-78"/>
              </a:rPr>
              <a:t>ECU</a:t>
            </a:r>
            <a:r>
              <a:rPr lang="fa-IR" b="1" dirty="0" smtClean="0">
                <a:cs typeface="2  Nazanin" panose="00000400000000000000" pitchFamily="2" charset="-78"/>
              </a:rPr>
              <a:t> </a:t>
            </a:r>
            <a:r>
              <a:rPr lang="fa-IR" b="1" dirty="0">
                <a:cs typeface="2  Nazanin" panose="00000400000000000000" pitchFamily="2" charset="-78"/>
              </a:rPr>
              <a:t>مختص موتور خودرو بود و موتور خودرو را با استفاده از سنسور ها و </a:t>
            </a:r>
            <a:r>
              <a:rPr lang="fa-IR" b="1" dirty="0" smtClean="0">
                <a:cs typeface="2  Nazanin" panose="00000400000000000000" pitchFamily="2" charset="-78"/>
              </a:rPr>
              <a:t>عملگرهایی </a:t>
            </a:r>
            <a:r>
              <a:rPr lang="fa-IR" b="1" dirty="0">
                <a:cs typeface="2  Nazanin" panose="00000400000000000000" pitchFamily="2" charset="-78"/>
              </a:rPr>
              <a:t>که وجود داشت کنترل می </a:t>
            </a:r>
            <a:r>
              <a:rPr lang="fa-IR" b="1" dirty="0" smtClean="0">
                <a:cs typeface="2  Nazanin" panose="00000400000000000000" pitchFamily="2" charset="-78"/>
              </a:rPr>
              <a:t>کرد. </a:t>
            </a:r>
            <a:r>
              <a:rPr lang="fa-IR" b="1" dirty="0">
                <a:cs typeface="2  Nazanin" panose="00000400000000000000" pitchFamily="2" charset="-78"/>
              </a:rPr>
              <a:t>بنابراین با پیشرفت تکنولوژی و اضافه شدن آپشن هایی مثل </a:t>
            </a:r>
            <a:r>
              <a:rPr lang="en-US" b="1" dirty="0" smtClean="0">
                <a:cs typeface="2  Nazanin" panose="00000400000000000000" pitchFamily="2" charset="-78"/>
              </a:rPr>
              <a:t>ABS</a:t>
            </a:r>
            <a:r>
              <a:rPr lang="fa-IR" b="1" dirty="0" smtClean="0">
                <a:cs typeface="2  Nazanin" panose="00000400000000000000" pitchFamily="2" charset="-78"/>
              </a:rPr>
              <a:t>، ایربگ، </a:t>
            </a:r>
            <a:r>
              <a:rPr lang="fa-IR" b="1" dirty="0">
                <a:cs typeface="2  Nazanin" panose="00000400000000000000" pitchFamily="2" charset="-78"/>
              </a:rPr>
              <a:t>گیربکس اتوماتیک </a:t>
            </a:r>
            <a:r>
              <a:rPr lang="fa-IR" b="1" dirty="0" smtClean="0">
                <a:cs typeface="2  Nazanin" panose="00000400000000000000" pitchFamily="2" charset="-78"/>
              </a:rPr>
              <a:t>و....که </a:t>
            </a:r>
            <a:r>
              <a:rPr lang="fa-IR" b="1" dirty="0">
                <a:cs typeface="2  Nazanin" panose="00000400000000000000" pitchFamily="2" charset="-78"/>
              </a:rPr>
              <a:t>هر کدام از اینها یک </a:t>
            </a:r>
            <a:r>
              <a:rPr lang="en-US" b="1" dirty="0" smtClean="0">
                <a:cs typeface="2  Nazanin" panose="00000400000000000000" pitchFamily="2" charset="-78"/>
              </a:rPr>
              <a:t>ECU</a:t>
            </a:r>
            <a:r>
              <a:rPr lang="fa-IR" b="1" dirty="0" smtClean="0">
                <a:cs typeface="2  Nazanin" panose="00000400000000000000" pitchFamily="2" charset="-78"/>
              </a:rPr>
              <a:t> </a:t>
            </a:r>
            <a:r>
              <a:rPr lang="fa-IR" b="1" dirty="0">
                <a:cs typeface="2  Nazanin" panose="00000400000000000000" pitchFamily="2" charset="-78"/>
              </a:rPr>
              <a:t>مختص به خودشان داشتند و هر یک از این </a:t>
            </a:r>
            <a:r>
              <a:rPr lang="en-US" b="1" dirty="0" smtClean="0">
                <a:cs typeface="2  Nazanin" panose="00000400000000000000" pitchFamily="2" charset="-78"/>
              </a:rPr>
              <a:t>ECU</a:t>
            </a:r>
            <a:r>
              <a:rPr lang="fa-IR" b="1" dirty="0" smtClean="0">
                <a:cs typeface="2  Nazanin" panose="00000400000000000000" pitchFamily="2" charset="-78"/>
              </a:rPr>
              <a:t> ها </a:t>
            </a:r>
            <a:r>
              <a:rPr lang="fa-IR" b="1" dirty="0">
                <a:cs typeface="2  Nazanin" panose="00000400000000000000" pitchFamily="2" charset="-78"/>
              </a:rPr>
              <a:t>نیاز به اطلاعات ورودی سنسورها </a:t>
            </a:r>
            <a:r>
              <a:rPr lang="fa-IR" b="1" dirty="0" smtClean="0">
                <a:cs typeface="2  Nazanin" panose="00000400000000000000" pitchFamily="2" charset="-78"/>
              </a:rPr>
              <a:t>داشتند. </a:t>
            </a:r>
            <a:r>
              <a:rPr lang="fa-IR" b="1" dirty="0">
                <a:cs typeface="2  Nazanin" panose="00000400000000000000" pitchFamily="2" charset="-78"/>
              </a:rPr>
              <a:t>اما به جای این که از هر سنسور یک سیم برای هر </a:t>
            </a:r>
            <a:r>
              <a:rPr lang="en-US" b="1" dirty="0" smtClean="0">
                <a:cs typeface="2  Nazanin" panose="00000400000000000000" pitchFamily="2" charset="-78"/>
              </a:rPr>
              <a:t>ECU</a:t>
            </a:r>
            <a:r>
              <a:rPr lang="fa-IR" b="1" dirty="0" smtClean="0">
                <a:cs typeface="2  Nazanin" panose="00000400000000000000" pitchFamily="2" charset="-78"/>
              </a:rPr>
              <a:t> ایی </a:t>
            </a:r>
            <a:r>
              <a:rPr lang="fa-IR" b="1" dirty="0">
                <a:cs typeface="2  Nazanin" panose="00000400000000000000" pitchFamily="2" charset="-78"/>
              </a:rPr>
              <a:t>کشیده شود برای صرفه جویی در سیم </a:t>
            </a:r>
            <a:r>
              <a:rPr lang="fa-IR" b="1" dirty="0" smtClean="0">
                <a:cs typeface="2  Nazanin" panose="00000400000000000000" pitchFamily="2" charset="-78"/>
              </a:rPr>
              <a:t>،زمان </a:t>
            </a:r>
            <a:r>
              <a:rPr lang="fa-IR" b="1" dirty="0">
                <a:cs typeface="2  Nazanin" panose="00000400000000000000" pitchFamily="2" charset="-78"/>
              </a:rPr>
              <a:t>و همچنین سبک تر کردن وزن خودرو و عیب‌یابی </a:t>
            </a:r>
            <a:r>
              <a:rPr lang="fa-IR" b="1" dirty="0" smtClean="0">
                <a:cs typeface="2  Nazanin" panose="00000400000000000000" pitchFamily="2" charset="-78"/>
              </a:rPr>
              <a:t>راحتر به </a:t>
            </a:r>
            <a:r>
              <a:rPr lang="fa-IR" b="1" dirty="0">
                <a:cs typeface="2  Nazanin" panose="00000400000000000000" pitchFamily="2" charset="-78"/>
              </a:rPr>
              <a:t>جای استفاده از چند سیم تنها از یک سیم </a:t>
            </a:r>
            <a:r>
              <a:rPr lang="fa-IR" b="1" dirty="0" smtClean="0">
                <a:cs typeface="2  Nazanin" panose="00000400000000000000" pitchFamily="2" charset="-78"/>
              </a:rPr>
              <a:t>استفاده می شود .که با ارسال کردن اطلاعات به یک </a:t>
            </a:r>
            <a:r>
              <a:rPr lang="en-US" b="1" dirty="0" smtClean="0">
                <a:cs typeface="2  Nazanin" panose="00000400000000000000" pitchFamily="2" charset="-78"/>
              </a:rPr>
              <a:t>ECU</a:t>
            </a:r>
            <a:r>
              <a:rPr lang="fa-IR" b="1" dirty="0" smtClean="0">
                <a:cs typeface="2  Nazanin" panose="00000400000000000000" pitchFamily="2" charset="-78"/>
              </a:rPr>
              <a:t> ،آن اطلاعات همزمان به </a:t>
            </a:r>
            <a:r>
              <a:rPr lang="en-US" b="1" dirty="0" smtClean="0">
                <a:cs typeface="2  Nazanin" panose="00000400000000000000" pitchFamily="2" charset="-78"/>
              </a:rPr>
              <a:t>ECU</a:t>
            </a:r>
            <a:r>
              <a:rPr lang="fa-IR" b="1" dirty="0" smtClean="0">
                <a:cs typeface="2  Nazanin" panose="00000400000000000000" pitchFamily="2" charset="-78"/>
              </a:rPr>
              <a:t> دیگر ارسال می شود.</a:t>
            </a:r>
            <a:endParaRPr lang="fa-IR" b="1" dirty="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5418248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نگهدارنده مکان محتوا 5"/>
          <p:cNvPicPr>
            <a:picLocks noGrp="1" noChangeAspect="1"/>
          </p:cNvPicPr>
          <p:nvPr>
            <p:ph idx="1"/>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p:spPr>
        <p:style>
          <a:lnRef idx="1">
            <a:schemeClr val="accent3"/>
          </a:lnRef>
          <a:fillRef idx="2">
            <a:schemeClr val="accent3"/>
          </a:fillRef>
          <a:effectRef idx="1">
            <a:schemeClr val="accent3"/>
          </a:effectRef>
          <a:fontRef idx="minor">
            <a:schemeClr val="dk1"/>
          </a:fontRef>
        </p:style>
      </p:pic>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9270575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نگهدارنده مکان محتوا 4"/>
          <p:cNvPicPr>
            <a:picLocks noGrp="1" noChangeAspect="1"/>
          </p:cNvPicPr>
          <p:nvPr>
            <p:ph idx="1"/>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p:spPr>
        <p:style>
          <a:lnRef idx="1">
            <a:schemeClr val="accent3"/>
          </a:lnRef>
          <a:fillRef idx="2">
            <a:schemeClr val="accent3"/>
          </a:fillRef>
          <a:effectRef idx="1">
            <a:schemeClr val="accent3"/>
          </a:effectRef>
          <a:fontRef idx="minor">
            <a:schemeClr val="dk1"/>
          </a:fontRef>
        </p:style>
      </p:pic>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127830897"/>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32</a:t>
            </a:fld>
            <a:endParaRPr lang="en-US"/>
          </a:p>
        </p:txBody>
      </p:sp>
      <p:pic>
        <p:nvPicPr>
          <p:cNvPr id="6" name="نگهدارنده مکان محتوا 5"/>
          <p:cNvPicPr>
            <a:picLocks noGrp="1" noChangeAspect="1"/>
          </p:cNvPicPr>
          <p:nvPr>
            <p:ph idx="1"/>
          </p:nvPr>
        </p:nvPicPr>
        <p:blipFill rotWithShape="1">
          <a:blip r:embed="rId2">
            <a:extLst>
              <a:ext uri="{28A0092B-C50C-407E-A947-70E740481C1C}">
                <a14:useLocalDpi xmlns:a14="http://schemas.microsoft.com/office/drawing/2010/main" val="0"/>
              </a:ext>
            </a:extLst>
          </a:blip>
          <a:srcRect l="13066" r="13066"/>
          <a:stretch/>
        </p:blipFill>
        <p:spPr>
          <a:xfrm>
            <a:off x="0" y="0"/>
            <a:ext cx="9144000" cy="6858000"/>
          </a:xfrm>
        </p:spPr>
      </p:pic>
    </p:spTree>
    <p:extLst>
      <p:ext uri="{BB962C8B-B14F-4D97-AF65-F5344CB8AC3E}">
        <p14:creationId xmlns:p14="http://schemas.microsoft.com/office/powerpoint/2010/main" val="2423791753"/>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33</a:t>
            </a:fld>
            <a:endParaRPr lang="en-US"/>
          </a:p>
        </p:txBody>
      </p:sp>
      <p:pic>
        <p:nvPicPr>
          <p:cNvPr id="5" name="نگهدارنده مکان محتوا 4"/>
          <p:cNvPicPr>
            <a:picLocks noGrp="1" noChangeAspect="1"/>
          </p:cNvPicPr>
          <p:nvPr>
            <p:ph idx="1"/>
          </p:nvPr>
        </p:nvPicPr>
        <p:blipFill rotWithShape="1">
          <a:blip r:embed="rId2">
            <a:extLst>
              <a:ext uri="{28A0092B-C50C-407E-A947-70E740481C1C}">
                <a14:useLocalDpi xmlns:a14="http://schemas.microsoft.com/office/drawing/2010/main" val="0"/>
              </a:ext>
            </a:extLst>
          </a:blip>
          <a:srcRect l="13066" r="13066"/>
          <a:stretch/>
        </p:blipFill>
        <p:spPr>
          <a:xfrm>
            <a:off x="0" y="0"/>
            <a:ext cx="9144000" cy="6858000"/>
          </a:xfrm>
        </p:spPr>
      </p:pic>
    </p:spTree>
    <p:extLst>
      <p:ext uri="{BB962C8B-B14F-4D97-AF65-F5344CB8AC3E}">
        <p14:creationId xmlns:p14="http://schemas.microsoft.com/office/powerpoint/2010/main" val="9887763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34</a:t>
            </a:fld>
            <a:endParaRPr lang="en-US"/>
          </a:p>
        </p:txBody>
      </p:sp>
      <p:pic>
        <p:nvPicPr>
          <p:cNvPr id="5" name="نگهدارنده مکان محتوا 4"/>
          <p:cNvPicPr>
            <a:picLocks noGrp="1" noChangeAspect="1"/>
          </p:cNvPicPr>
          <p:nvPr>
            <p:ph idx="1"/>
          </p:nvPr>
        </p:nvPicPr>
        <p:blipFill rotWithShape="1">
          <a:blip r:embed="rId2">
            <a:extLst>
              <a:ext uri="{28A0092B-C50C-407E-A947-70E740481C1C}">
                <a14:useLocalDpi xmlns:a14="http://schemas.microsoft.com/office/drawing/2010/main" val="0"/>
              </a:ext>
            </a:extLst>
          </a:blip>
          <a:srcRect l="13066" r="13066"/>
          <a:stretch/>
        </p:blipFill>
        <p:spPr>
          <a:xfrm>
            <a:off x="0" y="0"/>
            <a:ext cx="9144000" cy="6858000"/>
          </a:xfrm>
        </p:spPr>
      </p:pic>
    </p:spTree>
    <p:extLst>
      <p:ext uri="{BB962C8B-B14F-4D97-AF65-F5344CB8AC3E}">
        <p14:creationId xmlns:p14="http://schemas.microsoft.com/office/powerpoint/2010/main" val="32883354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35</a:t>
            </a:fld>
            <a:endParaRPr lang="en-US"/>
          </a:p>
        </p:txBody>
      </p:sp>
      <p:pic>
        <p:nvPicPr>
          <p:cNvPr id="3" name="نگهدارنده مکان محتوا 2"/>
          <p:cNvPicPr>
            <a:picLocks noGrp="1" noChangeAspect="1"/>
          </p:cNvPicPr>
          <p:nvPr>
            <p:ph idx="1"/>
          </p:nvPr>
        </p:nvPicPr>
        <p:blipFill rotWithShape="1">
          <a:blip r:embed="rId2">
            <a:extLst>
              <a:ext uri="{28A0092B-C50C-407E-A947-70E740481C1C}">
                <a14:useLocalDpi xmlns:a14="http://schemas.microsoft.com/office/drawing/2010/main" val="0"/>
              </a:ext>
            </a:extLst>
          </a:blip>
          <a:srcRect l="13066" r="13066"/>
          <a:stretch/>
        </p:blipFill>
        <p:spPr>
          <a:xfrm>
            <a:off x="0" y="0"/>
            <a:ext cx="9144000" cy="6858000"/>
          </a:xfrm>
        </p:spPr>
      </p:pic>
    </p:spTree>
    <p:extLst>
      <p:ext uri="{BB962C8B-B14F-4D97-AF65-F5344CB8AC3E}">
        <p14:creationId xmlns:p14="http://schemas.microsoft.com/office/powerpoint/2010/main" val="1610501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36</a:t>
            </a:fld>
            <a:endParaRPr lang="en-US"/>
          </a:p>
        </p:txBody>
      </p:sp>
      <p:pic>
        <p:nvPicPr>
          <p:cNvPr id="3" name="نگهدارنده مکان محتوا 2"/>
          <p:cNvPicPr>
            <a:picLocks noGrp="1" noChangeAspect="1"/>
          </p:cNvPicPr>
          <p:nvPr>
            <p:ph idx="1"/>
          </p:nvPr>
        </p:nvPicPr>
        <p:blipFill rotWithShape="1">
          <a:blip r:embed="rId2">
            <a:extLst>
              <a:ext uri="{28A0092B-C50C-407E-A947-70E740481C1C}">
                <a14:useLocalDpi xmlns:a14="http://schemas.microsoft.com/office/drawing/2010/main" val="0"/>
              </a:ext>
            </a:extLst>
          </a:blip>
          <a:srcRect l="13066" r="13066"/>
          <a:stretch/>
        </p:blipFill>
        <p:spPr>
          <a:xfrm>
            <a:off x="0" y="0"/>
            <a:ext cx="9144000" cy="6858000"/>
          </a:xfrm>
        </p:spPr>
      </p:pic>
    </p:spTree>
    <p:extLst>
      <p:ext uri="{BB962C8B-B14F-4D97-AF65-F5344CB8AC3E}">
        <p14:creationId xmlns:p14="http://schemas.microsoft.com/office/powerpoint/2010/main" val="16743822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37</a:t>
            </a:fld>
            <a:endParaRPr lang="en-US"/>
          </a:p>
        </p:txBody>
      </p:sp>
      <p:pic>
        <p:nvPicPr>
          <p:cNvPr id="3" name="نگهدارنده مکان محتوا 2"/>
          <p:cNvPicPr>
            <a:picLocks noGrp="1" noChangeAspect="1"/>
          </p:cNvPicPr>
          <p:nvPr>
            <p:ph idx="1"/>
          </p:nvPr>
        </p:nvPicPr>
        <p:blipFill rotWithShape="1">
          <a:blip r:embed="rId2">
            <a:extLst>
              <a:ext uri="{28A0092B-C50C-407E-A947-70E740481C1C}">
                <a14:useLocalDpi xmlns:a14="http://schemas.microsoft.com/office/drawing/2010/main" val="0"/>
              </a:ext>
            </a:extLst>
          </a:blip>
          <a:srcRect l="13066" r="13066"/>
          <a:stretch/>
        </p:blipFill>
        <p:spPr>
          <a:xfrm>
            <a:off x="0" y="0"/>
            <a:ext cx="9144000" cy="6858000"/>
          </a:xfrm>
        </p:spPr>
      </p:pic>
    </p:spTree>
    <p:extLst>
      <p:ext uri="{BB962C8B-B14F-4D97-AF65-F5344CB8AC3E}">
        <p14:creationId xmlns:p14="http://schemas.microsoft.com/office/powerpoint/2010/main" val="20037144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38</a:t>
            </a:fld>
            <a:endParaRPr lang="en-US"/>
          </a:p>
        </p:txBody>
      </p:sp>
      <p:sp>
        <p:nvSpPr>
          <p:cNvPr id="2" name="نگهدارنده مکان محتوا 1"/>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pPr algn="r" rtl="1">
              <a:lnSpc>
                <a:spcPct val="150000"/>
              </a:lnSpc>
              <a:buFont typeface="Wingdings" panose="05000000000000000000" pitchFamily="2" charset="2"/>
              <a:buChar char="q"/>
            </a:pPr>
            <a:r>
              <a:rPr lang="fa-IR" sz="3000" b="1" dirty="0" smtClean="0">
                <a:cs typeface="2  Elham" panose="00000400000000000000" pitchFamily="2" charset="-78"/>
              </a:rPr>
              <a:t> </a:t>
            </a:r>
            <a:r>
              <a:rPr lang="fa-IR" sz="3000" b="1" dirty="0" err="1" smtClean="0">
                <a:cs typeface="2  Elham" panose="00000400000000000000" pitchFamily="2" charset="-78"/>
              </a:rPr>
              <a:t>اصولاً</a:t>
            </a:r>
            <a:r>
              <a:rPr lang="fa-IR" sz="3000" b="1" dirty="0" smtClean="0">
                <a:cs typeface="2  Elham" panose="00000400000000000000" pitchFamily="2" charset="-78"/>
              </a:rPr>
              <a:t> </a:t>
            </a:r>
            <a:r>
              <a:rPr lang="en-US" sz="3000" b="1" dirty="0" smtClean="0">
                <a:cs typeface="2  Elham" panose="00000400000000000000" pitchFamily="2" charset="-78"/>
              </a:rPr>
              <a:t> Com200</a:t>
            </a:r>
            <a:r>
              <a:rPr lang="fa-IR" sz="3000" b="1" dirty="0" smtClean="0">
                <a:cs typeface="2  Elham" panose="00000400000000000000" pitchFamily="2" charset="-78"/>
              </a:rPr>
              <a:t>مسئولیت </a:t>
            </a:r>
            <a:r>
              <a:rPr lang="fa-IR" sz="3000" b="1" dirty="0">
                <a:cs typeface="2  Elham" panose="00000400000000000000" pitchFamily="2" charset="-78"/>
              </a:rPr>
              <a:t>پشتیبانی از قسمتهای زیر را برعهده </a:t>
            </a:r>
            <a:r>
              <a:rPr lang="fa-IR" sz="3000" b="1" dirty="0" smtClean="0">
                <a:cs typeface="2  Elham" panose="00000400000000000000" pitchFamily="2" charset="-78"/>
              </a:rPr>
              <a:t>دارد:</a:t>
            </a:r>
          </a:p>
          <a:p>
            <a:pPr marL="0" indent="0" algn="r" rtl="1">
              <a:lnSpc>
                <a:spcPct val="150000"/>
              </a:lnSpc>
              <a:buNone/>
            </a:pPr>
            <a:r>
              <a:rPr lang="fa-IR" sz="2500" b="1" dirty="0" smtClean="0">
                <a:cs typeface="2  Baran" panose="00000400000000000000" pitchFamily="2" charset="-78"/>
              </a:rPr>
              <a:t> 1-پشتیبانی </a:t>
            </a:r>
            <a:r>
              <a:rPr lang="fa-IR" sz="2500" b="1" dirty="0">
                <a:cs typeface="2  Baran" panose="00000400000000000000" pitchFamily="2" charset="-78"/>
              </a:rPr>
              <a:t>کلیه عملکردهای دسته راهنما و انتقال اطلاعات مربوط آنها </a:t>
            </a:r>
            <a:r>
              <a:rPr lang="en-US" sz="2500" b="1" dirty="0" err="1" smtClean="0">
                <a:cs typeface="2  Baran" panose="00000400000000000000" pitchFamily="2" charset="-78"/>
              </a:rPr>
              <a:t>Bsi</a:t>
            </a:r>
            <a:endParaRPr lang="en-US" sz="2500" b="1" dirty="0" smtClean="0">
              <a:cs typeface="2  Baran" panose="00000400000000000000" pitchFamily="2" charset="-78"/>
            </a:endParaRPr>
          </a:p>
          <a:p>
            <a:pPr marL="0" indent="0" algn="r" rtl="1">
              <a:lnSpc>
                <a:spcPct val="150000"/>
              </a:lnSpc>
              <a:buNone/>
            </a:pPr>
            <a:r>
              <a:rPr lang="fa-IR" sz="2500" b="1" dirty="0" smtClean="0">
                <a:cs typeface="2  Baran" panose="00000400000000000000" pitchFamily="2" charset="-78"/>
              </a:rPr>
              <a:t>۲- </a:t>
            </a:r>
            <a:r>
              <a:rPr lang="fa-IR" sz="2500" b="1" dirty="0">
                <a:cs typeface="2  Baran" panose="00000400000000000000" pitchFamily="2" charset="-78"/>
              </a:rPr>
              <a:t>پشتیبانی کلیه عملکردهای دسته برف </a:t>
            </a:r>
            <a:r>
              <a:rPr lang="fa-IR" sz="2500" b="1" dirty="0" err="1">
                <a:cs typeface="2  Baran" panose="00000400000000000000" pitchFamily="2" charset="-78"/>
              </a:rPr>
              <a:t>پاکن</a:t>
            </a:r>
            <a:r>
              <a:rPr lang="fa-IR" sz="2500" b="1" dirty="0">
                <a:cs typeface="2  Baran" panose="00000400000000000000" pitchFamily="2" charset="-78"/>
              </a:rPr>
              <a:t> و انتقال اطلاعات مربوط به آنها به </a:t>
            </a:r>
            <a:r>
              <a:rPr lang="en-US" sz="2500" b="1" dirty="0" err="1" smtClean="0">
                <a:cs typeface="2  Baran" panose="00000400000000000000" pitchFamily="2" charset="-78"/>
              </a:rPr>
              <a:t>Bsi</a:t>
            </a:r>
            <a:endParaRPr lang="en-US" sz="2500" b="1" dirty="0" smtClean="0">
              <a:cs typeface="2  Baran" panose="00000400000000000000" pitchFamily="2" charset="-78"/>
            </a:endParaRPr>
          </a:p>
          <a:p>
            <a:pPr marL="0" indent="0" algn="r" rtl="1">
              <a:lnSpc>
                <a:spcPct val="150000"/>
              </a:lnSpc>
              <a:buNone/>
            </a:pPr>
            <a:r>
              <a:rPr lang="fa-IR" sz="2500" b="1" dirty="0" smtClean="0">
                <a:cs typeface="2  Baran" panose="00000400000000000000" pitchFamily="2" charset="-78"/>
              </a:rPr>
              <a:t>۳- </a:t>
            </a:r>
            <a:r>
              <a:rPr lang="fa-IR" sz="2500" b="1" dirty="0">
                <a:cs typeface="2  Baran" panose="00000400000000000000" pitchFamily="2" charset="-78"/>
              </a:rPr>
              <a:t>پشتیبانی کلیه عملکردهای دسته رادیو و انتقال اطلاعات مربوط به آنها </a:t>
            </a:r>
            <a:r>
              <a:rPr lang="fa-IR" sz="2500" b="1" dirty="0" smtClean="0">
                <a:cs typeface="2  Baran" panose="00000400000000000000" pitchFamily="2" charset="-78"/>
              </a:rPr>
              <a:t>به</a:t>
            </a:r>
            <a:r>
              <a:rPr lang="en-US" sz="2500" b="1" dirty="0" err="1" smtClean="0">
                <a:cs typeface="2  Baran" panose="00000400000000000000" pitchFamily="2" charset="-78"/>
              </a:rPr>
              <a:t>BSi</a:t>
            </a:r>
            <a:endParaRPr lang="fa-IR" sz="2500" b="1" dirty="0" smtClean="0">
              <a:cs typeface="2  Baran" panose="00000400000000000000" pitchFamily="2" charset="-78"/>
            </a:endParaRPr>
          </a:p>
          <a:p>
            <a:pPr marL="0" indent="0" algn="r" rtl="1">
              <a:lnSpc>
                <a:spcPct val="150000"/>
              </a:lnSpc>
              <a:buNone/>
            </a:pPr>
            <a:r>
              <a:rPr lang="fa-IR" sz="2500" b="1" dirty="0" smtClean="0">
                <a:cs typeface="2  Baran" panose="00000400000000000000" pitchFamily="2" charset="-78"/>
              </a:rPr>
              <a:t> 4- </a:t>
            </a:r>
            <a:r>
              <a:rPr lang="fa-IR" sz="2500" b="1" dirty="0">
                <a:cs typeface="2  Baran" panose="00000400000000000000" pitchFamily="2" charset="-78"/>
              </a:rPr>
              <a:t>انتقال دوجانبه اطلاعات سیستم </a:t>
            </a:r>
            <a:r>
              <a:rPr lang="fa-IR" sz="2500" b="1" dirty="0" err="1" smtClean="0">
                <a:cs typeface="2  Baran" panose="00000400000000000000" pitchFamily="2" charset="-78"/>
              </a:rPr>
              <a:t>ایمو</a:t>
            </a:r>
            <a:r>
              <a:rPr lang="fa-IR" sz="2500" b="1" dirty="0" smtClean="0">
                <a:cs typeface="2  Baran" panose="00000400000000000000" pitchFamily="2" charset="-78"/>
              </a:rPr>
              <a:t> </a:t>
            </a:r>
            <a:r>
              <a:rPr lang="fa-IR" sz="2500" b="1" dirty="0" err="1" smtClean="0">
                <a:cs typeface="2  Baran" panose="00000400000000000000" pitchFamily="2" charset="-78"/>
              </a:rPr>
              <a:t>بیلایزر</a:t>
            </a:r>
            <a:r>
              <a:rPr lang="fa-IR" sz="2500" b="1" dirty="0" smtClean="0">
                <a:cs typeface="2  Baran" panose="00000400000000000000" pitchFamily="2" charset="-78"/>
              </a:rPr>
              <a:t> </a:t>
            </a:r>
            <a:r>
              <a:rPr lang="fa-IR" sz="2500" b="1" dirty="0">
                <a:cs typeface="2  Baran" panose="00000400000000000000" pitchFamily="2" charset="-78"/>
              </a:rPr>
              <a:t>برای صدور مجوز فعالیت </a:t>
            </a:r>
            <a:r>
              <a:rPr lang="en-US" sz="2500" b="1" dirty="0" smtClean="0">
                <a:cs typeface="2  Baran" panose="00000400000000000000" pitchFamily="2" charset="-78"/>
              </a:rPr>
              <a:t>ECU</a:t>
            </a:r>
            <a:r>
              <a:rPr lang="fa-IR" sz="2500" b="1" dirty="0" smtClean="0">
                <a:cs typeface="2  Baran" panose="00000400000000000000" pitchFamily="2" charset="-78"/>
              </a:rPr>
              <a:t> </a:t>
            </a:r>
            <a:r>
              <a:rPr lang="fa-IR" sz="2500" b="1" dirty="0" err="1">
                <a:cs typeface="2  Baran" panose="00000400000000000000" pitchFamily="2" charset="-78"/>
              </a:rPr>
              <a:t>انژکتور</a:t>
            </a:r>
            <a:r>
              <a:rPr lang="fa-IR" sz="2500" b="1" dirty="0">
                <a:cs typeface="2  Baran" panose="00000400000000000000" pitchFamily="2" charset="-78"/>
              </a:rPr>
              <a:t> و ثبت کد </a:t>
            </a:r>
            <a:r>
              <a:rPr lang="fa-IR" sz="2500" b="1" dirty="0" smtClean="0">
                <a:cs typeface="2  Baran" panose="00000400000000000000" pitchFamily="2" charset="-78"/>
              </a:rPr>
              <a:t>کلید</a:t>
            </a:r>
          </a:p>
          <a:p>
            <a:pPr marL="0" indent="0" algn="r" rtl="1">
              <a:lnSpc>
                <a:spcPct val="150000"/>
              </a:lnSpc>
              <a:buNone/>
            </a:pPr>
            <a:r>
              <a:rPr lang="fa-IR" sz="2500" b="1" dirty="0" smtClean="0">
                <a:cs typeface="2  Baran" panose="00000400000000000000" pitchFamily="2" charset="-78"/>
              </a:rPr>
              <a:t>5- </a:t>
            </a:r>
            <a:r>
              <a:rPr lang="fa-IR" sz="2500" b="1" dirty="0">
                <a:cs typeface="2  Baran" panose="00000400000000000000" pitchFamily="2" charset="-78"/>
              </a:rPr>
              <a:t>انتقال دستور کنترل </a:t>
            </a:r>
            <a:r>
              <a:rPr lang="fa-IR" sz="2500" b="1" dirty="0" err="1">
                <a:cs typeface="2  Baran" panose="00000400000000000000" pitchFamily="2" charset="-78"/>
              </a:rPr>
              <a:t>یونیت</a:t>
            </a:r>
            <a:r>
              <a:rPr lang="fa-IR" sz="2500" b="1" dirty="0">
                <a:cs typeface="2  Baran" panose="00000400000000000000" pitchFamily="2" charset="-78"/>
              </a:rPr>
              <a:t> کیسه هوا به کیسه هوای راننده جهت </a:t>
            </a:r>
            <a:r>
              <a:rPr lang="fa-IR" sz="2500" b="1" dirty="0" smtClean="0">
                <a:cs typeface="2  Baran" panose="00000400000000000000" pitchFamily="2" charset="-78"/>
              </a:rPr>
              <a:t>انفجار</a:t>
            </a:r>
          </a:p>
          <a:p>
            <a:pPr marL="0" indent="0" algn="r" rtl="1">
              <a:lnSpc>
                <a:spcPct val="150000"/>
              </a:lnSpc>
              <a:buNone/>
            </a:pPr>
            <a:r>
              <a:rPr lang="fa-IR" sz="2500" b="1" dirty="0" smtClean="0">
                <a:cs typeface="2  Baran" panose="00000400000000000000" pitchFamily="2" charset="-78"/>
              </a:rPr>
              <a:t>6- </a:t>
            </a:r>
            <a:r>
              <a:rPr lang="fa-IR" sz="2500" b="1" dirty="0">
                <a:cs typeface="2  Baran" panose="00000400000000000000" pitchFamily="2" charset="-78"/>
              </a:rPr>
              <a:t>انتقال دستور بوق روی فرمان به </a:t>
            </a:r>
            <a:r>
              <a:rPr lang="en-US" sz="2500" b="1" dirty="0" smtClean="0">
                <a:cs typeface="2  Baran" panose="00000400000000000000" pitchFamily="2" charset="-78"/>
              </a:rPr>
              <a:t> </a:t>
            </a:r>
            <a:r>
              <a:rPr lang="en-US" sz="2500" b="1" dirty="0" err="1" smtClean="0">
                <a:cs typeface="2  Baran" panose="00000400000000000000" pitchFamily="2" charset="-78"/>
              </a:rPr>
              <a:t>BSi</a:t>
            </a:r>
            <a:r>
              <a:rPr lang="fa-IR" sz="2500" b="1" dirty="0" smtClean="0">
                <a:cs typeface="2  Baran" panose="00000400000000000000" pitchFamily="2" charset="-78"/>
              </a:rPr>
              <a:t>جهت </a:t>
            </a:r>
            <a:r>
              <a:rPr lang="fa-IR" sz="2500" b="1" dirty="0">
                <a:cs typeface="2  Baran" panose="00000400000000000000" pitchFamily="2" charset="-78"/>
              </a:rPr>
              <a:t>اجرا</a:t>
            </a:r>
          </a:p>
        </p:txBody>
      </p:sp>
    </p:spTree>
    <p:extLst>
      <p:ext uri="{BB962C8B-B14F-4D97-AF65-F5344CB8AC3E}">
        <p14:creationId xmlns:p14="http://schemas.microsoft.com/office/powerpoint/2010/main" val="16501045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p:cTn id="39"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p:cTn id="4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en-US" sz="2500" b="1" dirty="0" smtClean="0">
                <a:cs typeface="2  Nazanin" panose="00000400000000000000" pitchFamily="2" charset="-78"/>
              </a:rPr>
              <a:t> </a:t>
            </a:r>
            <a:endParaRPr lang="fa-IR" sz="2500" b="1" dirty="0" smtClean="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39</a:t>
            </a:fld>
            <a:endParaRPr lang="en-US"/>
          </a:p>
        </p:txBody>
      </p:sp>
      <p:sp>
        <p:nvSpPr>
          <p:cNvPr id="6" name="نمایش تشریحی فضای ذخیره اینترنتی 5"/>
          <p:cNvSpPr/>
          <p:nvPr/>
        </p:nvSpPr>
        <p:spPr>
          <a:xfrm>
            <a:off x="1257300" y="152400"/>
            <a:ext cx="6629400" cy="4800600"/>
          </a:xfrm>
          <a:prstGeom prst="cloudCallout">
            <a:avLst>
              <a:gd name="adj1" fmla="val -32361"/>
              <a:gd name="adj2" fmla="val 853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500" b="1" dirty="0" smtClean="0">
                <a:ln>
                  <a:solidFill>
                    <a:schemeClr val="bg1"/>
                  </a:solidFill>
                </a:ln>
                <a:solidFill>
                  <a:schemeClr val="tx1"/>
                </a:solidFill>
                <a:cs typeface="2  Elham" panose="00000400000000000000" pitchFamily="2" charset="-78"/>
              </a:rPr>
              <a:t>سیستم مالتی </a:t>
            </a:r>
            <a:r>
              <a:rPr lang="fa-IR" sz="6500" b="1" dirty="0" err="1" smtClean="0">
                <a:ln>
                  <a:solidFill>
                    <a:schemeClr val="bg1"/>
                  </a:solidFill>
                </a:ln>
                <a:solidFill>
                  <a:schemeClr val="tx1"/>
                </a:solidFill>
                <a:cs typeface="2  Elham" panose="00000400000000000000" pitchFamily="2" charset="-78"/>
              </a:rPr>
              <a:t>پلکس</a:t>
            </a:r>
            <a:r>
              <a:rPr lang="fa-IR" sz="6500" b="1" dirty="0" smtClean="0">
                <a:ln>
                  <a:solidFill>
                    <a:schemeClr val="bg1"/>
                  </a:solidFill>
                </a:ln>
                <a:solidFill>
                  <a:schemeClr val="tx1"/>
                </a:solidFill>
                <a:cs typeface="2  Elham" panose="00000400000000000000" pitchFamily="2" charset="-78"/>
              </a:rPr>
              <a:t> ایران</a:t>
            </a:r>
            <a:endParaRPr lang="fa-IR" sz="6500" b="1" dirty="0">
              <a:ln>
                <a:solidFill>
                  <a:schemeClr val="bg1"/>
                </a:solidFill>
              </a:ln>
              <a:solidFill>
                <a:schemeClr val="tx1"/>
              </a:solidFill>
              <a:cs typeface="2  Elham" panose="00000400000000000000" pitchFamily="2" charset="-78"/>
            </a:endParaRPr>
          </a:p>
        </p:txBody>
      </p:sp>
    </p:spTree>
    <p:extLst>
      <p:ext uri="{BB962C8B-B14F-4D97-AF65-F5344CB8AC3E}">
        <p14:creationId xmlns:p14="http://schemas.microsoft.com/office/powerpoint/2010/main" val="20890229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smtClean="0">
                <a:cs typeface="2  Elham" panose="00000400000000000000" pitchFamily="2" charset="-78"/>
              </a:rPr>
              <a:t>آشنایی با سه عنصر</a:t>
            </a:r>
            <a:r>
              <a:rPr lang="en-US" sz="4000" b="1" dirty="0" smtClean="0">
                <a:cs typeface="2  Elham" panose="00000400000000000000" pitchFamily="2" charset="-78"/>
              </a:rPr>
              <a:t> BSI </a:t>
            </a:r>
            <a:r>
              <a:rPr lang="fa-IR" sz="4000" b="1" dirty="0" smtClean="0">
                <a:cs typeface="2  Elham" panose="00000400000000000000" pitchFamily="2" charset="-78"/>
              </a:rPr>
              <a:t>،</a:t>
            </a:r>
            <a:r>
              <a:rPr lang="en-US" sz="4000" b="1" dirty="0" smtClean="0">
                <a:cs typeface="2  Elham" panose="00000400000000000000" pitchFamily="2" charset="-78"/>
              </a:rPr>
              <a:t>BSM</a:t>
            </a:r>
            <a:r>
              <a:rPr lang="fa-IR" sz="4000" b="1" dirty="0" smtClean="0">
                <a:cs typeface="2  Elham" panose="00000400000000000000" pitchFamily="2" charset="-78"/>
              </a:rPr>
              <a:t> و </a:t>
            </a:r>
            <a:r>
              <a:rPr lang="en-US" sz="4000" b="1" dirty="0" smtClean="0">
                <a:cs typeface="2  Elham" panose="00000400000000000000" pitchFamily="2" charset="-78"/>
              </a:rPr>
              <a:t>COM2000</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en-US" sz="3500" b="1" dirty="0" smtClean="0">
                <a:cs typeface="2  Elham" panose="00000400000000000000" pitchFamily="2" charset="-78"/>
              </a:rPr>
              <a:t>:BSI</a:t>
            </a:r>
            <a:r>
              <a:rPr lang="fa-IR" sz="3500" b="1" dirty="0" smtClean="0">
                <a:cs typeface="2  Elham" panose="00000400000000000000" pitchFamily="2" charset="-78"/>
              </a:rPr>
              <a:t> </a:t>
            </a:r>
            <a:endParaRPr lang="en-US" sz="3500" b="1" dirty="0" smtClean="0">
              <a:cs typeface="2  Elham" panose="00000400000000000000" pitchFamily="2" charset="-78"/>
            </a:endParaRPr>
          </a:p>
          <a:p>
            <a:pPr marL="0" indent="0" algn="r" rtl="1">
              <a:lnSpc>
                <a:spcPct val="150000"/>
              </a:lnSpc>
              <a:buNone/>
            </a:pPr>
            <a:r>
              <a:rPr lang="fa-IR" sz="2500" b="1" dirty="0" smtClean="0">
                <a:cs typeface="2  Nazanin" panose="00000400000000000000" pitchFamily="2" charset="-78"/>
              </a:rPr>
              <a:t>یک واسطه بین ی</a:t>
            </a:r>
            <a:r>
              <a:rPr lang="en-US" sz="2500" b="1" dirty="0" smtClean="0">
                <a:cs typeface="2  Nazanin" panose="00000400000000000000" pitchFamily="2" charset="-78"/>
              </a:rPr>
              <a:t>ECU</a:t>
            </a:r>
            <a:r>
              <a:rPr lang="fa-IR" sz="2500" b="1" dirty="0" smtClean="0">
                <a:cs typeface="2  Nazanin" panose="00000400000000000000" pitchFamily="2" charset="-78"/>
              </a:rPr>
              <a:t> </a:t>
            </a:r>
            <a:r>
              <a:rPr lang="fa-IR" sz="2500" b="1" dirty="0">
                <a:cs typeface="2  Nazanin" panose="00000400000000000000" pitchFamily="2" charset="-78"/>
              </a:rPr>
              <a:t>های مختلف </a:t>
            </a:r>
            <a:r>
              <a:rPr lang="fa-IR" sz="2500" b="1" dirty="0" smtClean="0">
                <a:cs typeface="2  Nazanin" panose="00000400000000000000" pitchFamily="2" charset="-78"/>
              </a:rPr>
              <a:t>است که </a:t>
            </a:r>
            <a:r>
              <a:rPr lang="fa-IR" sz="2500" b="1" dirty="0">
                <a:cs typeface="2  Nazanin" panose="00000400000000000000" pitchFamily="2" charset="-78"/>
              </a:rPr>
              <a:t>اطلاعات </a:t>
            </a:r>
            <a:r>
              <a:rPr lang="fa-IR" sz="2500" b="1" dirty="0" smtClean="0">
                <a:cs typeface="2  Nazanin" panose="00000400000000000000" pitchFamily="2" charset="-78"/>
              </a:rPr>
              <a:t>را ، رد </a:t>
            </a:r>
            <a:r>
              <a:rPr lang="fa-IR" sz="2500" b="1" dirty="0">
                <a:cs typeface="2  Nazanin" panose="00000400000000000000" pitchFamily="2" charset="-78"/>
              </a:rPr>
              <a:t>و بدل می </a:t>
            </a:r>
            <a:r>
              <a:rPr lang="fa-IR" sz="2500" b="1" dirty="0" smtClean="0">
                <a:cs typeface="2  Nazanin" panose="00000400000000000000" pitchFamily="2" charset="-78"/>
              </a:rPr>
              <a:t>کند.</a:t>
            </a:r>
          </a:p>
          <a:p>
            <a:pPr marL="0" indent="0" algn="r" rtl="1">
              <a:lnSpc>
                <a:spcPct val="150000"/>
              </a:lnSpc>
              <a:buNone/>
            </a:pPr>
            <a:r>
              <a:rPr lang="fa-IR" sz="3500" b="1" dirty="0" smtClean="0">
                <a:cs typeface="2  Elham" panose="00000400000000000000" pitchFamily="2" charset="-78"/>
              </a:rPr>
              <a:t> </a:t>
            </a:r>
            <a:r>
              <a:rPr lang="en-US" sz="3500" b="1" dirty="0" smtClean="0">
                <a:cs typeface="2  Nazanin" panose="00000400000000000000" pitchFamily="2" charset="-78"/>
              </a:rPr>
              <a:t>BSM</a:t>
            </a:r>
            <a:r>
              <a:rPr lang="fa-IR" sz="3500" b="1" dirty="0" smtClean="0">
                <a:cs typeface="2  Nazanin" panose="00000400000000000000" pitchFamily="2" charset="-78"/>
              </a:rPr>
              <a:t>:</a:t>
            </a:r>
            <a:endParaRPr lang="en-US" sz="3500" b="1" dirty="0" smtClean="0">
              <a:cs typeface="2  Nazanin" panose="00000400000000000000" pitchFamily="2" charset="-78"/>
            </a:endParaRPr>
          </a:p>
          <a:p>
            <a:pPr marL="0" indent="0" algn="r" rtl="1">
              <a:lnSpc>
                <a:spcPct val="150000"/>
              </a:lnSpc>
              <a:buNone/>
            </a:pPr>
            <a:r>
              <a:rPr lang="fa-IR" sz="2500" b="1" dirty="0" smtClean="0">
                <a:cs typeface="2  Nazanin" panose="00000400000000000000" pitchFamily="2" charset="-78"/>
              </a:rPr>
              <a:t>نحوه </a:t>
            </a:r>
            <a:r>
              <a:rPr lang="fa-IR" sz="2500" b="1" dirty="0">
                <a:cs typeface="2  Nazanin" panose="00000400000000000000" pitchFamily="2" charset="-78"/>
              </a:rPr>
              <a:t>تقسیم جریان برق را برعهده </a:t>
            </a:r>
            <a:r>
              <a:rPr lang="fa-IR" sz="2500" b="1" dirty="0" smtClean="0">
                <a:cs typeface="2  Nazanin" panose="00000400000000000000" pitchFamily="2" charset="-78"/>
              </a:rPr>
              <a:t>دارد.</a:t>
            </a:r>
          </a:p>
          <a:p>
            <a:pPr marL="0" indent="0" algn="r" rtl="1">
              <a:lnSpc>
                <a:spcPct val="150000"/>
              </a:lnSpc>
              <a:buNone/>
            </a:pPr>
            <a:r>
              <a:rPr lang="en-US" sz="3500" b="1" dirty="0" smtClean="0">
                <a:cs typeface="2  Nazanin" panose="00000400000000000000" pitchFamily="2" charset="-78"/>
              </a:rPr>
              <a:t>COM 2000</a:t>
            </a:r>
            <a:r>
              <a:rPr lang="fa-IR" sz="3500" b="1" dirty="0" smtClean="0">
                <a:cs typeface="2  Nazanin" panose="00000400000000000000" pitchFamily="2" charset="-78"/>
              </a:rPr>
              <a:t> :</a:t>
            </a:r>
          </a:p>
          <a:p>
            <a:pPr marL="0" indent="0" algn="r" rtl="1">
              <a:lnSpc>
                <a:spcPct val="150000"/>
              </a:lnSpc>
              <a:buNone/>
            </a:pPr>
            <a:r>
              <a:rPr lang="fa-IR" sz="2500" b="1" dirty="0" smtClean="0">
                <a:cs typeface="2  Nazanin" panose="00000400000000000000" pitchFamily="2" charset="-78"/>
              </a:rPr>
              <a:t>کنترل </a:t>
            </a:r>
            <a:r>
              <a:rPr lang="fa-IR" sz="2500" b="1" dirty="0">
                <a:cs typeface="2  Nazanin" panose="00000400000000000000" pitchFamily="2" charset="-78"/>
              </a:rPr>
              <a:t>رادیو ضبط </a:t>
            </a:r>
            <a:r>
              <a:rPr lang="fa-IR" sz="2500" b="1" dirty="0" smtClean="0">
                <a:cs typeface="2  Nazanin" panose="00000400000000000000" pitchFamily="2" charset="-78"/>
              </a:rPr>
              <a:t>خودرو</a:t>
            </a:r>
            <a:r>
              <a:rPr lang="fa-IR" sz="2500" b="1" dirty="0">
                <a:cs typeface="2  Nazanin" panose="00000400000000000000" pitchFamily="2" charset="-78"/>
              </a:rPr>
              <a:t>،</a:t>
            </a:r>
            <a:r>
              <a:rPr lang="fa-IR" sz="2500" b="1" dirty="0" smtClean="0">
                <a:cs typeface="2  Nazanin" panose="00000400000000000000" pitchFamily="2" charset="-78"/>
              </a:rPr>
              <a:t> </a:t>
            </a:r>
            <a:r>
              <a:rPr lang="fa-IR" sz="2500" b="1" dirty="0">
                <a:cs typeface="2  Nazanin" panose="00000400000000000000" pitchFamily="2" charset="-78"/>
              </a:rPr>
              <a:t>برف پاک کن </a:t>
            </a:r>
            <a:r>
              <a:rPr lang="fa-IR" sz="2500" b="1" dirty="0" smtClean="0">
                <a:cs typeface="2  Nazanin" panose="00000400000000000000" pitchFamily="2" charset="-78"/>
              </a:rPr>
              <a:t>ها، راهنماها، </a:t>
            </a:r>
            <a:r>
              <a:rPr lang="fa-IR" sz="2500" b="1" dirty="0">
                <a:cs typeface="2  Nazanin" panose="00000400000000000000" pitchFamily="2" charset="-78"/>
              </a:rPr>
              <a:t>نورهای بالا و پایین </a:t>
            </a:r>
            <a:r>
              <a:rPr lang="fa-IR" sz="2500" b="1" dirty="0" smtClean="0">
                <a:cs typeface="2  Nazanin" panose="00000400000000000000" pitchFamily="2" charset="-78"/>
              </a:rPr>
              <a:t>و.... را برعهده دارد.</a:t>
            </a:r>
          </a:p>
          <a:p>
            <a:pPr marL="0" indent="0" algn="r" rtl="1">
              <a:lnSpc>
                <a:spcPct val="150000"/>
              </a:lnSpc>
              <a:buNone/>
            </a:pPr>
            <a:endParaRPr lang="fa-IR" sz="2500" b="1" dirty="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490093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5000" b="1" dirty="0" smtClean="0">
                <a:cs typeface="2  Elham" panose="00000400000000000000" pitchFamily="2" charset="-78"/>
              </a:rPr>
              <a:t>کلیات</a:t>
            </a:r>
            <a:endParaRPr lang="fa-IR" sz="5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lnSpc>
                <a:spcPct val="150000"/>
              </a:lnSpc>
              <a:buNone/>
            </a:pPr>
            <a:r>
              <a:rPr lang="fa-IR" sz="2500" b="1" dirty="0">
                <a:cs typeface="2  Nazanin" panose="00000400000000000000" pitchFamily="2" charset="-78"/>
              </a:rPr>
              <a:t>ارتباط تمام </a:t>
            </a:r>
            <a:r>
              <a:rPr lang="en-US" sz="2500" b="1" dirty="0">
                <a:cs typeface="2  Nazanin" panose="00000400000000000000" pitchFamily="2" charset="-78"/>
              </a:rPr>
              <a:t>ECU</a:t>
            </a:r>
            <a:r>
              <a:rPr lang="fa-IR" sz="2500" b="1" dirty="0">
                <a:cs typeface="2  Nazanin" panose="00000400000000000000" pitchFamily="2" charset="-78"/>
              </a:rPr>
              <a:t>های موجود در یک خودرو را توسط کابل شبکه به یکدیگر شبکه مالتی </a:t>
            </a:r>
            <a:r>
              <a:rPr lang="fa-IR" sz="2500" b="1" dirty="0" err="1">
                <a:cs typeface="2  Nazanin" panose="00000400000000000000" pitchFamily="2" charset="-78"/>
              </a:rPr>
              <a:t>پلکس</a:t>
            </a:r>
            <a:r>
              <a:rPr lang="fa-IR" sz="2500" b="1" dirty="0">
                <a:cs typeface="2  Nazanin" panose="00000400000000000000" pitchFamily="2" charset="-78"/>
              </a:rPr>
              <a:t> می گویند.</a:t>
            </a:r>
          </a:p>
          <a:p>
            <a:pPr marL="0" indent="0" algn="r" rtl="1">
              <a:lnSpc>
                <a:spcPct val="150000"/>
              </a:lnSpc>
              <a:buNone/>
            </a:pPr>
            <a:r>
              <a:rPr lang="fa-IR" sz="2500" b="1" dirty="0">
                <a:cs typeface="2  Nazanin" panose="00000400000000000000" pitchFamily="2" charset="-78"/>
              </a:rPr>
              <a:t> به این معنا که اطلاعات تمامی </a:t>
            </a:r>
            <a:r>
              <a:rPr lang="en-US" sz="2500" b="1" dirty="0">
                <a:cs typeface="2  Nazanin" panose="00000400000000000000" pitchFamily="2" charset="-78"/>
              </a:rPr>
              <a:t>ECU</a:t>
            </a:r>
            <a:r>
              <a:rPr lang="fa-IR" sz="2500" b="1" dirty="0">
                <a:cs typeface="2  Nazanin" panose="00000400000000000000" pitchFamily="2" charset="-78"/>
              </a:rPr>
              <a:t> ها توسط این شبکه به اشتراک گذاشته شده و هر قسمت که به این اطلاعات نیاز داشته باشد از آن استفاده می کند.</a:t>
            </a:r>
          </a:p>
          <a:p>
            <a:pPr marL="0" indent="0" algn="r" rtl="1">
              <a:lnSpc>
                <a:spcPct val="150000"/>
              </a:lnSpc>
              <a:buNone/>
            </a:pPr>
            <a:r>
              <a:rPr lang="fa-IR" sz="2500" b="1" dirty="0">
                <a:cs typeface="2  Nazanin" panose="00000400000000000000" pitchFamily="2" charset="-78"/>
              </a:rPr>
              <a:t> در این سیستم معمولاً یک </a:t>
            </a:r>
            <a:r>
              <a:rPr lang="en-US" sz="2500" b="1" dirty="0">
                <a:cs typeface="2  Nazanin" panose="00000400000000000000" pitchFamily="2" charset="-78"/>
              </a:rPr>
              <a:t>ECU</a:t>
            </a:r>
            <a:r>
              <a:rPr lang="fa-IR" sz="2500" b="1" dirty="0">
                <a:cs typeface="2  Nazanin" panose="00000400000000000000" pitchFamily="2" charset="-78"/>
              </a:rPr>
              <a:t> به عنوان مرکز ارتباطی تمامی </a:t>
            </a:r>
            <a:r>
              <a:rPr lang="en-US" sz="2500" b="1" dirty="0">
                <a:cs typeface="2  Nazanin" panose="00000400000000000000" pitchFamily="2" charset="-78"/>
              </a:rPr>
              <a:t>ECU</a:t>
            </a:r>
            <a:r>
              <a:rPr lang="fa-IR" sz="2500" b="1" dirty="0">
                <a:cs typeface="2  Nazanin" panose="00000400000000000000" pitchFamily="2" charset="-78"/>
              </a:rPr>
              <a:t> ها انتخاب می شود.</a:t>
            </a:r>
          </a:p>
          <a:p>
            <a:pPr marL="0" indent="0" algn="r" rtl="1">
              <a:buNone/>
            </a:pPr>
            <a:r>
              <a:rPr lang="fa-IR" sz="2500" b="1" dirty="0">
                <a:cs typeface="2  Nazanin" panose="00000400000000000000" pitchFamily="2" charset="-78"/>
              </a:rPr>
              <a:t> </a:t>
            </a: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2627803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a:ln>
                  <a:solidFill>
                    <a:schemeClr val="bg1"/>
                  </a:solidFill>
                </a:ln>
                <a:solidFill>
                  <a:schemeClr val="tx1"/>
                </a:solidFill>
                <a:cs typeface="2  Elham" panose="00000400000000000000" pitchFamily="2" charset="-78"/>
              </a:rPr>
              <a:t>سیستم مالتی </a:t>
            </a:r>
            <a:r>
              <a:rPr lang="fa-IR" sz="4000" b="1" dirty="0" err="1">
                <a:ln>
                  <a:solidFill>
                    <a:schemeClr val="bg1"/>
                  </a:solidFill>
                </a:ln>
                <a:solidFill>
                  <a:schemeClr val="tx1"/>
                </a:solidFill>
                <a:cs typeface="2  Elham" panose="00000400000000000000" pitchFamily="2" charset="-78"/>
              </a:rPr>
              <a:t>پلکس</a:t>
            </a:r>
            <a:r>
              <a:rPr lang="fa-IR" sz="4000" b="1" dirty="0">
                <a:ln>
                  <a:solidFill>
                    <a:schemeClr val="bg1"/>
                  </a:solidFill>
                </a:ln>
                <a:solidFill>
                  <a:schemeClr val="tx1"/>
                </a:solidFill>
                <a:cs typeface="2  Elham" panose="00000400000000000000" pitchFamily="2" charset="-78"/>
              </a:rPr>
              <a:t> </a:t>
            </a:r>
            <a:r>
              <a:rPr lang="fa-IR" sz="4000" b="1" dirty="0" smtClean="0">
                <a:ln>
                  <a:solidFill>
                    <a:schemeClr val="bg1"/>
                  </a:solidFill>
                </a:ln>
                <a:solidFill>
                  <a:schemeClr val="tx1"/>
                </a:solidFill>
                <a:cs typeface="2  Elham" panose="00000400000000000000" pitchFamily="2" charset="-78"/>
              </a:rPr>
              <a:t>ایران</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fa-IR" sz="3000" b="1" dirty="0">
                <a:cs typeface="2  Elham" panose="00000400000000000000" pitchFamily="2" charset="-78"/>
              </a:rPr>
              <a:t>اتصال </a:t>
            </a:r>
            <a:r>
              <a:rPr lang="en-US" sz="3000" b="1" dirty="0">
                <a:cs typeface="2  Elham" panose="00000400000000000000" pitchFamily="2" charset="-78"/>
              </a:rPr>
              <a:t>ECU</a:t>
            </a:r>
            <a:r>
              <a:rPr lang="fa-IR" sz="3000" b="1" dirty="0">
                <a:cs typeface="2  Elham" panose="00000400000000000000" pitchFamily="2" charset="-78"/>
              </a:rPr>
              <a:t> ها به یکدیگر در خودرو به </a:t>
            </a:r>
            <a:r>
              <a:rPr lang="fa-IR" sz="3000" b="1" dirty="0" smtClean="0">
                <a:cs typeface="2  Elham" panose="00000400000000000000" pitchFamily="2" charset="-78"/>
              </a:rPr>
              <a:t>دو </a:t>
            </a:r>
            <a:r>
              <a:rPr lang="fa-IR" sz="3000" b="1" dirty="0">
                <a:cs typeface="2  Elham" panose="00000400000000000000" pitchFamily="2" charset="-78"/>
              </a:rPr>
              <a:t>صورت امکان پذیر می باشد: </a:t>
            </a:r>
            <a:endParaRPr lang="fa-IR" sz="3000" b="1" dirty="0" smtClean="0">
              <a:cs typeface="2  Elham" panose="00000400000000000000" pitchFamily="2" charset="-78"/>
            </a:endParaRPr>
          </a:p>
          <a:p>
            <a:pPr marL="0" indent="0" algn="r" rtl="1">
              <a:buNone/>
            </a:pPr>
            <a:r>
              <a:rPr lang="fa-IR" sz="2500" b="1" dirty="0" smtClean="0">
                <a:cs typeface="2  Nazanin" panose="00000400000000000000" pitchFamily="2" charset="-78"/>
              </a:rPr>
              <a:t>1- </a:t>
            </a:r>
            <a:r>
              <a:rPr lang="fa-IR" sz="2500" b="1" dirty="0">
                <a:cs typeface="2  Nazanin" panose="00000400000000000000" pitchFamily="2" charset="-78"/>
              </a:rPr>
              <a:t>اتصال نقطه به </a:t>
            </a:r>
            <a:r>
              <a:rPr lang="fa-IR" sz="2500" b="1" dirty="0" smtClean="0">
                <a:cs typeface="2  Nazanin" panose="00000400000000000000" pitchFamily="2" charset="-78"/>
              </a:rPr>
              <a:t>نقطه(غیر </a:t>
            </a:r>
            <a:r>
              <a:rPr lang="fa-IR" sz="2500" b="1" dirty="0">
                <a:cs typeface="2  Nazanin" panose="00000400000000000000" pitchFamily="2" charset="-78"/>
              </a:rPr>
              <a:t>مولتی </a:t>
            </a:r>
            <a:r>
              <a:rPr lang="fa-IR" sz="2500" b="1" dirty="0" err="1" smtClean="0">
                <a:cs typeface="2  Nazanin" panose="00000400000000000000" pitchFamily="2" charset="-78"/>
              </a:rPr>
              <a:t>پلکس</a:t>
            </a:r>
            <a:r>
              <a:rPr lang="fa-IR" sz="2500" b="1" dirty="0" smtClean="0">
                <a:cs typeface="2  Nazanin" panose="00000400000000000000" pitchFamily="2" charset="-78"/>
              </a:rPr>
              <a:t>)</a:t>
            </a:r>
          </a:p>
          <a:p>
            <a:pPr marL="0" indent="0" algn="r" rtl="1">
              <a:buNone/>
            </a:pPr>
            <a:r>
              <a:rPr lang="fa-IR" sz="2500" b="1" dirty="0" smtClean="0">
                <a:cs typeface="2  Nazanin" panose="00000400000000000000" pitchFamily="2" charset="-78"/>
              </a:rPr>
              <a:t>2- اتصال </a:t>
            </a:r>
            <a:r>
              <a:rPr lang="fa-IR" sz="2500" b="1" dirty="0" err="1" smtClean="0">
                <a:cs typeface="2  Nazanin" panose="00000400000000000000" pitchFamily="2" charset="-78"/>
              </a:rPr>
              <a:t>شبکه‌ای</a:t>
            </a:r>
            <a:r>
              <a:rPr lang="fa-IR" sz="2500" b="1" dirty="0" smtClean="0">
                <a:cs typeface="2  Nazanin" panose="00000400000000000000" pitchFamily="2" charset="-78"/>
              </a:rPr>
              <a:t>(مالتی </a:t>
            </a:r>
            <a:r>
              <a:rPr lang="fa-IR" sz="2500" b="1" dirty="0" err="1" smtClean="0">
                <a:cs typeface="2  Nazanin" panose="00000400000000000000" pitchFamily="2" charset="-78"/>
              </a:rPr>
              <a:t>پلکس</a:t>
            </a:r>
            <a:r>
              <a:rPr lang="fa-IR" sz="2500" b="1" dirty="0" smtClean="0">
                <a:cs typeface="2  Nazanin" panose="00000400000000000000" pitchFamily="2" charset="-78"/>
              </a:rPr>
              <a:t>)</a:t>
            </a:r>
          </a:p>
          <a:p>
            <a:pPr marL="0" indent="0" algn="r" rtl="1">
              <a:buNone/>
            </a:pPr>
            <a:r>
              <a:rPr lang="fa-IR" sz="3000" b="1" dirty="0" smtClean="0">
                <a:cs typeface="2  Elham" panose="00000400000000000000" pitchFamily="2" charset="-78"/>
              </a:rPr>
              <a:t>  نکته:</a:t>
            </a:r>
          </a:p>
          <a:p>
            <a:pPr marL="0" indent="0" algn="r" rtl="1">
              <a:lnSpc>
                <a:spcPct val="150000"/>
              </a:lnSpc>
              <a:buNone/>
            </a:pPr>
            <a:r>
              <a:rPr lang="fa-IR" sz="2500" b="1" dirty="0" smtClean="0">
                <a:cs typeface="2  Nazanin" panose="00000400000000000000" pitchFamily="2" charset="-78"/>
              </a:rPr>
              <a:t> با </a:t>
            </a:r>
            <a:r>
              <a:rPr lang="fa-IR" sz="2500" b="1" dirty="0">
                <a:cs typeface="2  Nazanin" panose="00000400000000000000" pitchFamily="2" charset="-78"/>
              </a:rPr>
              <a:t>توجه به عدم توانایی برقراری ارتباط کامل بین </a:t>
            </a:r>
            <a:r>
              <a:rPr lang="en-US" sz="2500" b="1" dirty="0" smtClean="0">
                <a:cs typeface="2  Nazanin" panose="00000400000000000000" pitchFamily="2" charset="-78"/>
              </a:rPr>
              <a:t>ECU</a:t>
            </a:r>
            <a:r>
              <a:rPr lang="fa-IR" sz="2500" b="1" dirty="0" smtClean="0">
                <a:cs typeface="2  Nazanin" panose="00000400000000000000" pitchFamily="2" charset="-78"/>
              </a:rPr>
              <a:t> ها در </a:t>
            </a:r>
            <a:r>
              <a:rPr lang="fa-IR" sz="2500" b="1" dirty="0">
                <a:cs typeface="2  Nazanin" panose="00000400000000000000" pitchFamily="2" charset="-78"/>
              </a:rPr>
              <a:t>روش نقطه به نقطه و </a:t>
            </a:r>
            <a:r>
              <a:rPr lang="fa-IR" sz="2500" b="1" dirty="0" smtClean="0">
                <a:cs typeface="2  Nazanin" panose="00000400000000000000" pitchFamily="2" charset="-78"/>
              </a:rPr>
              <a:t>   نیز </a:t>
            </a:r>
            <a:r>
              <a:rPr lang="fa-IR" sz="2500" b="1" dirty="0">
                <a:cs typeface="2  Nazanin" panose="00000400000000000000" pitchFamily="2" charset="-78"/>
              </a:rPr>
              <a:t>وجود </a:t>
            </a:r>
            <a:r>
              <a:rPr lang="fa-IR" sz="2500" b="1" dirty="0" err="1">
                <a:cs typeface="2  Nazanin" panose="00000400000000000000" pitchFamily="2" charset="-78"/>
              </a:rPr>
              <a:t>معایبی</a:t>
            </a:r>
            <a:r>
              <a:rPr lang="fa-IR" sz="2500" b="1" dirty="0">
                <a:cs typeface="2  Nazanin" panose="00000400000000000000" pitchFamily="2" charset="-78"/>
              </a:rPr>
              <a:t> در این روش و همچنین به دلیل نیاز به </a:t>
            </a:r>
            <a:r>
              <a:rPr lang="fa-IR" sz="2500" b="1" dirty="0" smtClean="0">
                <a:cs typeface="2  Nazanin" panose="00000400000000000000" pitchFamily="2" charset="-78"/>
              </a:rPr>
              <a:t>افزایش</a:t>
            </a:r>
            <a:r>
              <a:rPr lang="fa-IR" sz="2500" b="1" dirty="0">
                <a:cs typeface="2  Nazanin" panose="00000400000000000000" pitchFamily="2" charset="-78"/>
              </a:rPr>
              <a:t> برخی از قابلیت ها استفاده از شبکه </a:t>
            </a:r>
            <a:r>
              <a:rPr lang="fa-IR" sz="2500" b="1" dirty="0" smtClean="0">
                <a:cs typeface="2  Nazanin" panose="00000400000000000000" pitchFamily="2" charset="-78"/>
              </a:rPr>
              <a:t>مالتی </a:t>
            </a:r>
            <a:r>
              <a:rPr lang="fa-IR" sz="2500" b="1" dirty="0" err="1" smtClean="0">
                <a:cs typeface="2  Nazanin" panose="00000400000000000000" pitchFamily="2" charset="-78"/>
              </a:rPr>
              <a:t>پلکس</a:t>
            </a:r>
            <a:r>
              <a:rPr lang="fa-IR" sz="2500" b="1" dirty="0" smtClean="0">
                <a:cs typeface="2  Nazanin" panose="00000400000000000000" pitchFamily="2" charset="-78"/>
              </a:rPr>
              <a:t> </a:t>
            </a:r>
            <a:r>
              <a:rPr lang="fa-IR" sz="2500" b="1" dirty="0">
                <a:cs typeface="2  Nazanin" panose="00000400000000000000" pitchFamily="2" charset="-78"/>
              </a:rPr>
              <a:t>در خودروها </a:t>
            </a:r>
            <a:r>
              <a:rPr lang="fa-IR" sz="2500" b="1" dirty="0" err="1">
                <a:cs typeface="2  Nazanin" panose="00000400000000000000" pitchFamily="2" charset="-78"/>
              </a:rPr>
              <a:t>الزامی</a:t>
            </a:r>
            <a:r>
              <a:rPr lang="fa-IR" sz="2500" b="1" dirty="0">
                <a:cs typeface="2  Nazanin" panose="00000400000000000000" pitchFamily="2" charset="-78"/>
              </a:rPr>
              <a:t> </a:t>
            </a:r>
            <a:r>
              <a:rPr lang="fa-IR" sz="2500" b="1" dirty="0" smtClean="0">
                <a:cs typeface="2  Nazanin" panose="00000400000000000000" pitchFamily="2" charset="-78"/>
              </a:rPr>
              <a:t>شد.</a:t>
            </a:r>
            <a:endParaRPr lang="fa-IR" sz="2500" b="1" dirty="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3423641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Autofit/>
          </a:bodyPr>
          <a:lstStyle/>
          <a:p>
            <a:pPr rtl="1"/>
            <a:r>
              <a:rPr lang="fa-IR" sz="5000" b="1" dirty="0">
                <a:ln>
                  <a:solidFill>
                    <a:schemeClr val="bg1"/>
                  </a:solidFill>
                </a:ln>
                <a:solidFill>
                  <a:schemeClr val="tx1"/>
                </a:solidFill>
                <a:cs typeface="2  Elham" panose="00000400000000000000" pitchFamily="2" charset="-78"/>
              </a:rPr>
              <a:t>سیستم مالتی </a:t>
            </a:r>
            <a:r>
              <a:rPr lang="fa-IR" sz="5000" b="1" dirty="0" err="1">
                <a:ln>
                  <a:solidFill>
                    <a:schemeClr val="bg1"/>
                  </a:solidFill>
                </a:ln>
                <a:solidFill>
                  <a:schemeClr val="tx1"/>
                </a:solidFill>
                <a:cs typeface="2  Elham" panose="00000400000000000000" pitchFamily="2" charset="-78"/>
              </a:rPr>
              <a:t>پلکس</a:t>
            </a:r>
            <a:r>
              <a:rPr lang="fa-IR" sz="5000" b="1" dirty="0">
                <a:ln>
                  <a:solidFill>
                    <a:schemeClr val="bg1"/>
                  </a:solidFill>
                </a:ln>
                <a:solidFill>
                  <a:schemeClr val="tx1"/>
                </a:solidFill>
                <a:cs typeface="2  Elham" panose="00000400000000000000" pitchFamily="2" charset="-78"/>
              </a:rPr>
              <a:t> ایران</a:t>
            </a:r>
            <a:endParaRPr lang="fa-IR" sz="5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fa-IR" sz="3000" b="1" dirty="0">
                <a:cs typeface="2  Elham" panose="00000400000000000000" pitchFamily="2" charset="-78"/>
              </a:rPr>
              <a:t>معایب اتصال نقطه به نقطه </a:t>
            </a:r>
            <a:r>
              <a:rPr lang="fa-IR" sz="3000" b="1" dirty="0" smtClean="0">
                <a:cs typeface="2  Elham" panose="00000400000000000000" pitchFamily="2" charset="-78"/>
              </a:rPr>
              <a:t>(غیر </a:t>
            </a:r>
            <a:r>
              <a:rPr lang="fa-IR" sz="3000" b="1" dirty="0">
                <a:cs typeface="2  Elham" panose="00000400000000000000" pitchFamily="2" charset="-78"/>
              </a:rPr>
              <a:t>مالتی </a:t>
            </a:r>
            <a:r>
              <a:rPr lang="fa-IR" sz="3000" b="1" dirty="0" err="1" smtClean="0">
                <a:cs typeface="2  Elham" panose="00000400000000000000" pitchFamily="2" charset="-78"/>
              </a:rPr>
              <a:t>پلکس</a:t>
            </a:r>
            <a:r>
              <a:rPr lang="fa-IR" sz="3000" b="1" dirty="0" smtClean="0">
                <a:cs typeface="2  Elham" panose="00000400000000000000" pitchFamily="2" charset="-78"/>
              </a:rPr>
              <a:t>) </a:t>
            </a:r>
            <a:r>
              <a:rPr lang="fa-IR" sz="3000" b="1" dirty="0">
                <a:cs typeface="2  Elham" panose="00000400000000000000" pitchFamily="2" charset="-78"/>
              </a:rPr>
              <a:t>به شرح زیر می </a:t>
            </a:r>
            <a:r>
              <a:rPr lang="fa-IR" sz="3000" b="1" dirty="0" smtClean="0">
                <a:cs typeface="2  Elham" panose="00000400000000000000" pitchFamily="2" charset="-78"/>
              </a:rPr>
              <a:t>باشد:</a:t>
            </a:r>
          </a:p>
          <a:p>
            <a:pPr marL="0" indent="0" algn="r" rtl="1">
              <a:buNone/>
            </a:pPr>
            <a:r>
              <a:rPr lang="fa-IR" sz="2500" b="1" dirty="0" smtClean="0">
                <a:cs typeface="2  Nazanin" panose="00000400000000000000" pitchFamily="2" charset="-78"/>
              </a:rPr>
              <a:t>1-پیچیدگی دسته </a:t>
            </a:r>
            <a:r>
              <a:rPr lang="fa-IR" sz="2500" b="1" dirty="0">
                <a:cs typeface="2  Nazanin" panose="00000400000000000000" pitchFamily="2" charset="-78"/>
              </a:rPr>
              <a:t>سیم </a:t>
            </a:r>
            <a:r>
              <a:rPr lang="fa-IR" sz="2500" b="1" dirty="0" smtClean="0">
                <a:cs typeface="2  Nazanin" panose="00000400000000000000" pitchFamily="2" charset="-78"/>
              </a:rPr>
              <a:t>ها</a:t>
            </a:r>
          </a:p>
          <a:p>
            <a:pPr marL="0" indent="0" algn="r" rtl="1">
              <a:buNone/>
            </a:pPr>
            <a:r>
              <a:rPr lang="fa-IR" sz="2500" b="1" dirty="0" smtClean="0">
                <a:cs typeface="2  Nazanin" panose="00000400000000000000" pitchFamily="2" charset="-78"/>
              </a:rPr>
              <a:t>2- </a:t>
            </a:r>
            <a:r>
              <a:rPr lang="fa-IR" sz="2500" b="1" dirty="0">
                <a:cs typeface="2  Nazanin" panose="00000400000000000000" pitchFamily="2" charset="-78"/>
              </a:rPr>
              <a:t>افزایش تعداد </a:t>
            </a:r>
            <a:r>
              <a:rPr lang="fa-IR" sz="2500" b="1" dirty="0" err="1">
                <a:cs typeface="2  Nazanin" panose="00000400000000000000" pitchFamily="2" charset="-78"/>
              </a:rPr>
              <a:t>کانکتورها</a:t>
            </a:r>
            <a:r>
              <a:rPr lang="fa-IR" sz="2500" b="1" dirty="0">
                <a:cs typeface="2  Nazanin" panose="00000400000000000000" pitchFamily="2" charset="-78"/>
              </a:rPr>
              <a:t> </a:t>
            </a:r>
            <a:r>
              <a:rPr lang="fa-IR" sz="2500" b="1" dirty="0" smtClean="0">
                <a:cs typeface="2  Nazanin" panose="00000400000000000000" pitchFamily="2" charset="-78"/>
              </a:rPr>
              <a:t> و دسته سیم ها</a:t>
            </a:r>
          </a:p>
          <a:p>
            <a:pPr marL="0" indent="0" algn="r" rtl="1">
              <a:buNone/>
            </a:pPr>
            <a:r>
              <a:rPr lang="fa-IR" sz="2500" b="1" dirty="0" smtClean="0">
                <a:cs typeface="2  Nazanin" panose="00000400000000000000" pitchFamily="2" charset="-78"/>
              </a:rPr>
              <a:t>3-عیب یابی </a:t>
            </a:r>
            <a:r>
              <a:rPr lang="fa-IR" sz="2500" b="1" dirty="0" err="1">
                <a:cs typeface="2  Nazanin" panose="00000400000000000000" pitchFamily="2" charset="-78"/>
              </a:rPr>
              <a:t>زمان‌بر</a:t>
            </a:r>
            <a:r>
              <a:rPr lang="fa-IR" sz="2500" b="1" dirty="0">
                <a:cs typeface="2  Nazanin" panose="00000400000000000000" pitchFamily="2" charset="-78"/>
              </a:rPr>
              <a:t> و </a:t>
            </a:r>
            <a:r>
              <a:rPr lang="fa-IR" sz="2500" b="1" dirty="0" smtClean="0">
                <a:cs typeface="2  Nazanin" panose="00000400000000000000" pitchFamily="2" charset="-78"/>
              </a:rPr>
              <a:t>سنتی</a:t>
            </a:r>
          </a:p>
          <a:p>
            <a:pPr marL="0" indent="0" algn="r" rtl="1">
              <a:buNone/>
            </a:pPr>
            <a:r>
              <a:rPr lang="fa-IR" sz="2500" b="1" dirty="0" smtClean="0">
                <a:cs typeface="2  Nazanin" panose="00000400000000000000" pitchFamily="2" charset="-78"/>
              </a:rPr>
              <a:t> 4-مشکل </a:t>
            </a:r>
            <a:r>
              <a:rPr lang="fa-IR" sz="2500" b="1" dirty="0">
                <a:cs typeface="2  Nazanin" panose="00000400000000000000" pitchFamily="2" charset="-78"/>
              </a:rPr>
              <a:t>اضافه کردن قابلیت های جدید به </a:t>
            </a:r>
            <a:r>
              <a:rPr lang="fa-IR" sz="2500" b="1" dirty="0" smtClean="0">
                <a:cs typeface="2  Nazanin" panose="00000400000000000000" pitchFamily="2" charset="-78"/>
              </a:rPr>
              <a:t>خودرو</a:t>
            </a:r>
          </a:p>
          <a:p>
            <a:pPr marL="0" indent="0" algn="r" rtl="1">
              <a:buNone/>
            </a:pPr>
            <a:r>
              <a:rPr lang="fa-IR" sz="2500" b="1" dirty="0" smtClean="0">
                <a:cs typeface="2  Nazanin" panose="00000400000000000000" pitchFamily="2" charset="-78"/>
              </a:rPr>
              <a:t>5- </a:t>
            </a:r>
            <a:r>
              <a:rPr lang="fa-IR" sz="2500" b="1" dirty="0">
                <a:cs typeface="2  Nazanin" panose="00000400000000000000" pitchFamily="2" charset="-78"/>
              </a:rPr>
              <a:t>افزایش وزن </a:t>
            </a:r>
            <a:r>
              <a:rPr lang="fa-IR" sz="2500" b="1" dirty="0" smtClean="0">
                <a:cs typeface="2  Nazanin" panose="00000400000000000000" pitchFamily="2" charset="-78"/>
              </a:rPr>
              <a:t>خودرو</a:t>
            </a:r>
          </a:p>
          <a:p>
            <a:pPr marL="0" indent="0" algn="r" rtl="1">
              <a:buNone/>
            </a:pPr>
            <a:r>
              <a:rPr lang="fa-IR" sz="2500" b="1" dirty="0" smtClean="0">
                <a:cs typeface="2  Nazanin" panose="00000400000000000000" pitchFamily="2" charset="-78"/>
              </a:rPr>
              <a:t> 6- </a:t>
            </a:r>
            <a:r>
              <a:rPr lang="fa-IR" sz="2500" b="1" dirty="0">
                <a:cs typeface="2  Nazanin" panose="00000400000000000000" pitchFamily="2" charset="-78"/>
              </a:rPr>
              <a:t>مشکلات فراوان هنگام </a:t>
            </a:r>
            <a:r>
              <a:rPr lang="fa-IR" sz="2500" b="1" dirty="0" smtClean="0">
                <a:cs typeface="2  Nazanin" panose="00000400000000000000" pitchFamily="2" charset="-78"/>
              </a:rPr>
              <a:t>عیب یابی </a:t>
            </a:r>
            <a:r>
              <a:rPr lang="fa-IR" sz="2500" b="1" dirty="0">
                <a:cs typeface="2  Nazanin" panose="00000400000000000000" pitchFamily="2" charset="-78"/>
              </a:rPr>
              <a:t>به دلیل بالا بودن انشعابات و دسته سیم ها </a:t>
            </a:r>
            <a:r>
              <a:rPr lang="fa-IR" sz="2500" b="1" dirty="0" smtClean="0">
                <a:cs typeface="2  Nazanin" panose="00000400000000000000" pitchFamily="2" charset="-78"/>
              </a:rPr>
              <a:t>و....</a:t>
            </a:r>
          </a:p>
          <a:p>
            <a:pPr marL="0" indent="0" algn="ctr" rtl="1">
              <a:buNone/>
            </a:pPr>
            <a:r>
              <a:rPr lang="fa-IR" sz="2500" b="1" dirty="0" smtClean="0">
                <a:cs typeface="2  Nazanin" panose="00000400000000000000" pitchFamily="2" charset="-78"/>
              </a:rPr>
              <a:t>* * *</a:t>
            </a:r>
          </a:p>
          <a:p>
            <a:pPr marL="0" indent="0" algn="r" rtl="1">
              <a:buNone/>
            </a:pPr>
            <a:r>
              <a:rPr lang="fa-IR" sz="2500" b="1" dirty="0" smtClean="0">
                <a:cs typeface="2  Baran" panose="00000400000000000000" pitchFamily="2" charset="-78"/>
              </a:rPr>
              <a:t>توجه:</a:t>
            </a:r>
          </a:p>
          <a:p>
            <a:pPr marL="0" indent="0" algn="r" rtl="1">
              <a:buNone/>
            </a:pPr>
            <a:r>
              <a:rPr lang="fa-IR" sz="2500" b="1" dirty="0" smtClean="0">
                <a:cs typeface="2  Baran" panose="00000400000000000000" pitchFamily="2" charset="-78"/>
              </a:rPr>
              <a:t> </a:t>
            </a:r>
            <a:r>
              <a:rPr lang="fa-IR" sz="2500" b="1" dirty="0">
                <a:cs typeface="2  Baran" panose="00000400000000000000" pitchFamily="2" charset="-78"/>
              </a:rPr>
              <a:t>شبکه مالتی </a:t>
            </a:r>
            <a:r>
              <a:rPr lang="fa-IR" sz="2500" b="1" dirty="0" err="1">
                <a:cs typeface="2  Baran" panose="00000400000000000000" pitchFamily="2" charset="-78"/>
              </a:rPr>
              <a:t>پلکس</a:t>
            </a:r>
            <a:r>
              <a:rPr lang="fa-IR" sz="2500" b="1" dirty="0">
                <a:cs typeface="2  Baran" panose="00000400000000000000" pitchFamily="2" charset="-78"/>
              </a:rPr>
              <a:t> دسته سیم ها را حذف </a:t>
            </a:r>
            <a:r>
              <a:rPr lang="fa-IR" sz="2500" b="1" dirty="0" err="1">
                <a:cs typeface="2  Baran" panose="00000400000000000000" pitchFamily="2" charset="-78"/>
              </a:rPr>
              <a:t>نمی</a:t>
            </a:r>
            <a:r>
              <a:rPr lang="fa-IR" sz="2500" b="1" dirty="0">
                <a:cs typeface="2  Baran" panose="00000400000000000000" pitchFamily="2" charset="-78"/>
              </a:rPr>
              <a:t> کند بلکه تعداد سیم ها و </a:t>
            </a:r>
            <a:r>
              <a:rPr lang="fa-IR" sz="2500" b="1" dirty="0" err="1" smtClean="0">
                <a:cs typeface="2  Baran" panose="00000400000000000000" pitchFamily="2" charset="-78"/>
              </a:rPr>
              <a:t>کانکتورها</a:t>
            </a:r>
            <a:endParaRPr lang="fa-IR" sz="2500" b="1" dirty="0" smtClean="0">
              <a:cs typeface="2  Baran" panose="00000400000000000000" pitchFamily="2" charset="-78"/>
            </a:endParaRPr>
          </a:p>
          <a:p>
            <a:pPr marL="0" indent="0" algn="r" rtl="1">
              <a:buNone/>
            </a:pPr>
            <a:r>
              <a:rPr lang="fa-IR" sz="2500" b="1" dirty="0" smtClean="0">
                <a:cs typeface="2  Baran" panose="00000400000000000000" pitchFamily="2" charset="-78"/>
              </a:rPr>
              <a:t>کاهش می دهد.</a:t>
            </a: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6512568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800" b="1" dirty="0">
                <a:ln>
                  <a:solidFill>
                    <a:schemeClr val="bg1"/>
                  </a:solidFill>
                </a:ln>
                <a:solidFill>
                  <a:schemeClr val="tx1"/>
                </a:solidFill>
                <a:cs typeface="2  Elham" panose="00000400000000000000" pitchFamily="2" charset="-78"/>
              </a:rPr>
              <a:t>سیستم مالتی </a:t>
            </a:r>
            <a:r>
              <a:rPr lang="fa-IR" sz="4800" b="1" dirty="0" err="1">
                <a:ln>
                  <a:solidFill>
                    <a:schemeClr val="bg1"/>
                  </a:solidFill>
                </a:ln>
                <a:solidFill>
                  <a:schemeClr val="tx1"/>
                </a:solidFill>
                <a:cs typeface="2  Elham" panose="00000400000000000000" pitchFamily="2" charset="-78"/>
              </a:rPr>
              <a:t>پلکس</a:t>
            </a:r>
            <a:r>
              <a:rPr lang="fa-IR" sz="4800" b="1" dirty="0">
                <a:ln>
                  <a:solidFill>
                    <a:schemeClr val="bg1"/>
                  </a:solidFill>
                </a:ln>
                <a:solidFill>
                  <a:schemeClr val="tx1"/>
                </a:solidFill>
                <a:cs typeface="2  Elham" panose="00000400000000000000" pitchFamily="2" charset="-78"/>
              </a:rPr>
              <a:t> ایران</a:t>
            </a:r>
            <a:endParaRPr lang="fa-IR" sz="45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fa-IR" sz="3000" b="1" dirty="0">
                <a:cs typeface="2  Elham" panose="00000400000000000000" pitchFamily="2" charset="-78"/>
              </a:rPr>
              <a:t>محاسن اتصال </a:t>
            </a:r>
            <a:r>
              <a:rPr lang="fa-IR" sz="3000" b="1" dirty="0" err="1" smtClean="0">
                <a:cs typeface="2  Elham" panose="00000400000000000000" pitchFamily="2" charset="-78"/>
              </a:rPr>
              <a:t>شبکه‌ای</a:t>
            </a:r>
            <a:r>
              <a:rPr lang="fa-IR" sz="3000" b="1" dirty="0">
                <a:cs typeface="2  Elham" panose="00000400000000000000" pitchFamily="2" charset="-78"/>
              </a:rPr>
              <a:t>(</a:t>
            </a:r>
            <a:r>
              <a:rPr lang="fa-IR" sz="3000" b="1" dirty="0" smtClean="0">
                <a:cs typeface="2  Elham" panose="00000400000000000000" pitchFamily="2" charset="-78"/>
              </a:rPr>
              <a:t>سیستم </a:t>
            </a:r>
            <a:r>
              <a:rPr lang="fa-IR" sz="3000" b="1" dirty="0">
                <a:cs typeface="2  Elham" panose="00000400000000000000" pitchFamily="2" charset="-78"/>
              </a:rPr>
              <a:t>مالتی </a:t>
            </a:r>
            <a:r>
              <a:rPr lang="fa-IR" sz="3000" b="1" dirty="0" err="1" smtClean="0">
                <a:cs typeface="2  Elham" panose="00000400000000000000" pitchFamily="2" charset="-78"/>
              </a:rPr>
              <a:t>پلکس</a:t>
            </a:r>
            <a:r>
              <a:rPr lang="fa-IR" sz="3000" b="1" dirty="0">
                <a:cs typeface="2  Elham" panose="00000400000000000000" pitchFamily="2" charset="-78"/>
              </a:rPr>
              <a:t>)</a:t>
            </a:r>
            <a:r>
              <a:rPr lang="fa-IR" sz="3000" b="1" dirty="0" smtClean="0">
                <a:cs typeface="2  Elham" panose="00000400000000000000" pitchFamily="2" charset="-78"/>
              </a:rPr>
              <a:t> </a:t>
            </a:r>
            <a:r>
              <a:rPr lang="fa-IR" sz="3000" b="1" dirty="0">
                <a:cs typeface="2  Elham" panose="00000400000000000000" pitchFamily="2" charset="-78"/>
              </a:rPr>
              <a:t>به شرح زیر می </a:t>
            </a:r>
            <a:r>
              <a:rPr lang="fa-IR" sz="3000" b="1" dirty="0" smtClean="0">
                <a:cs typeface="2  Elham" panose="00000400000000000000" pitchFamily="2" charset="-78"/>
              </a:rPr>
              <a:t>باشد:</a:t>
            </a:r>
          </a:p>
          <a:p>
            <a:pPr marL="0" indent="0" algn="r" rtl="1">
              <a:lnSpc>
                <a:spcPct val="150000"/>
              </a:lnSpc>
              <a:buNone/>
            </a:pPr>
            <a:r>
              <a:rPr lang="fa-IR" sz="2500" b="1" dirty="0" smtClean="0">
                <a:cs typeface="2  Nazanin" panose="00000400000000000000" pitchFamily="2" charset="-78"/>
              </a:rPr>
              <a:t>1-استفاده </a:t>
            </a:r>
            <a:r>
              <a:rPr lang="fa-IR" sz="2500" b="1" dirty="0">
                <a:cs typeface="2  Nazanin" panose="00000400000000000000" pitchFamily="2" charset="-78"/>
              </a:rPr>
              <a:t>از دسته سیم های ساده </a:t>
            </a:r>
            <a:r>
              <a:rPr lang="fa-IR" sz="2500" b="1" dirty="0" smtClean="0">
                <a:cs typeface="2  Nazanin" panose="00000400000000000000" pitchFamily="2" charset="-78"/>
              </a:rPr>
              <a:t>تر</a:t>
            </a:r>
          </a:p>
          <a:p>
            <a:pPr marL="0" indent="0" algn="r" rtl="1">
              <a:lnSpc>
                <a:spcPct val="150000"/>
              </a:lnSpc>
              <a:buNone/>
            </a:pPr>
            <a:r>
              <a:rPr lang="fa-IR" sz="2500" b="1" dirty="0" smtClean="0">
                <a:cs typeface="2  Nazanin" panose="00000400000000000000" pitchFamily="2" charset="-78"/>
              </a:rPr>
              <a:t> 2-کاهش </a:t>
            </a:r>
            <a:r>
              <a:rPr lang="fa-IR" sz="2500" b="1" dirty="0">
                <a:cs typeface="2  Nazanin" panose="00000400000000000000" pitchFamily="2" charset="-78"/>
              </a:rPr>
              <a:t>وزن </a:t>
            </a:r>
            <a:r>
              <a:rPr lang="fa-IR" sz="2500" b="1" dirty="0" smtClean="0">
                <a:cs typeface="2  Nazanin" panose="00000400000000000000" pitchFamily="2" charset="-78"/>
              </a:rPr>
              <a:t>خودرو</a:t>
            </a:r>
          </a:p>
          <a:p>
            <a:pPr marL="0" indent="0" algn="r" rtl="1">
              <a:lnSpc>
                <a:spcPct val="150000"/>
              </a:lnSpc>
              <a:buNone/>
            </a:pPr>
            <a:r>
              <a:rPr lang="fa-IR" sz="2500" b="1" dirty="0" smtClean="0">
                <a:cs typeface="2  Nazanin" panose="00000400000000000000" pitchFamily="2" charset="-78"/>
              </a:rPr>
              <a:t>3-استفاده </a:t>
            </a:r>
            <a:r>
              <a:rPr lang="fa-IR" sz="2500" b="1" dirty="0">
                <a:cs typeface="2  Nazanin" panose="00000400000000000000" pitchFamily="2" charset="-78"/>
              </a:rPr>
              <a:t>از </a:t>
            </a:r>
            <a:r>
              <a:rPr lang="fa-IR" sz="2500" b="1" dirty="0" err="1">
                <a:cs typeface="2  Nazanin" panose="00000400000000000000" pitchFamily="2" charset="-78"/>
              </a:rPr>
              <a:t>قابلیت‌ها</a:t>
            </a:r>
            <a:r>
              <a:rPr lang="fa-IR" sz="2500" b="1" dirty="0">
                <a:cs typeface="2  Nazanin" panose="00000400000000000000" pitchFamily="2" charset="-78"/>
              </a:rPr>
              <a:t> و در نتیجه افزایش امکانات </a:t>
            </a:r>
            <a:r>
              <a:rPr lang="fa-IR" sz="2500" b="1" dirty="0" smtClean="0">
                <a:cs typeface="2  Nazanin" panose="00000400000000000000" pitchFamily="2" charset="-78"/>
              </a:rPr>
              <a:t>خودرو</a:t>
            </a:r>
          </a:p>
          <a:p>
            <a:pPr marL="0" indent="0" algn="r" rtl="1">
              <a:lnSpc>
                <a:spcPct val="150000"/>
              </a:lnSpc>
              <a:buNone/>
            </a:pPr>
            <a:r>
              <a:rPr lang="fa-IR" sz="2500" b="1" dirty="0" smtClean="0">
                <a:cs typeface="2  Nazanin" panose="00000400000000000000" pitchFamily="2" charset="-78"/>
              </a:rPr>
              <a:t>4-عیب یابی آسان </a:t>
            </a:r>
            <a:r>
              <a:rPr lang="fa-IR" sz="2500" b="1" dirty="0">
                <a:cs typeface="2  Nazanin" panose="00000400000000000000" pitchFamily="2" charset="-78"/>
              </a:rPr>
              <a:t>و سریع به دلیل کمتر بودن سیم ها و اتصال دهنده </a:t>
            </a:r>
            <a:r>
              <a:rPr lang="fa-IR" sz="2500" b="1" dirty="0" smtClean="0">
                <a:cs typeface="2  Nazanin" panose="00000400000000000000" pitchFamily="2" charset="-78"/>
              </a:rPr>
              <a:t>ها</a:t>
            </a:r>
          </a:p>
          <a:p>
            <a:pPr marL="0" indent="0" algn="r" rtl="1">
              <a:lnSpc>
                <a:spcPct val="150000"/>
              </a:lnSpc>
              <a:buNone/>
            </a:pPr>
            <a:r>
              <a:rPr lang="fa-IR" sz="2500" b="1" dirty="0" smtClean="0">
                <a:cs typeface="2  Nazanin" panose="00000400000000000000" pitchFamily="2" charset="-78"/>
              </a:rPr>
              <a:t>5-افزایش </a:t>
            </a:r>
            <a:r>
              <a:rPr lang="fa-IR" sz="2500" b="1" dirty="0">
                <a:cs typeface="2  Nazanin" panose="00000400000000000000" pitchFamily="2" charset="-78"/>
              </a:rPr>
              <a:t>سرعت و راحتی نصب تجهیزات و </a:t>
            </a:r>
            <a:r>
              <a:rPr lang="fa-IR" sz="2500" b="1" dirty="0" smtClean="0">
                <a:cs typeface="2  Nazanin" panose="00000400000000000000" pitchFamily="2" charset="-78"/>
              </a:rPr>
              <a:t>....</a:t>
            </a:r>
            <a:endParaRPr lang="fa-IR" sz="2500" b="1" dirty="0" smtClean="0">
              <a:cs typeface="2  Elham"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7117791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a:ln>
                  <a:solidFill>
                    <a:schemeClr val="bg1"/>
                  </a:solidFill>
                </a:ln>
                <a:solidFill>
                  <a:schemeClr val="tx1"/>
                </a:solidFill>
                <a:cs typeface="2  Elham" panose="00000400000000000000" pitchFamily="2" charset="-78"/>
              </a:rPr>
              <a:t>سیستم مالتی </a:t>
            </a:r>
            <a:r>
              <a:rPr lang="fa-IR" sz="4000" b="1" dirty="0" err="1">
                <a:ln>
                  <a:solidFill>
                    <a:schemeClr val="bg1"/>
                  </a:solidFill>
                </a:ln>
                <a:solidFill>
                  <a:schemeClr val="tx1"/>
                </a:solidFill>
                <a:cs typeface="2  Elham" panose="00000400000000000000" pitchFamily="2" charset="-78"/>
              </a:rPr>
              <a:t>پلکس</a:t>
            </a:r>
            <a:r>
              <a:rPr lang="fa-IR" sz="4000" b="1" dirty="0">
                <a:ln>
                  <a:solidFill>
                    <a:schemeClr val="bg1"/>
                  </a:solidFill>
                </a:ln>
                <a:solidFill>
                  <a:schemeClr val="tx1"/>
                </a:solidFill>
                <a:cs typeface="2  Elham" panose="00000400000000000000" pitchFamily="2" charset="-78"/>
              </a:rPr>
              <a:t> ایران</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fa-IR" sz="3000" b="1" dirty="0" smtClean="0">
                <a:cs typeface="2  Elham" panose="00000400000000000000" pitchFamily="2" charset="-78"/>
              </a:rPr>
              <a:t>سه نوع سیستم مالتی </a:t>
            </a:r>
            <a:r>
              <a:rPr lang="fa-IR" sz="3000" b="1" dirty="0" err="1" smtClean="0">
                <a:cs typeface="2  Elham" panose="00000400000000000000" pitchFamily="2" charset="-78"/>
              </a:rPr>
              <a:t>پلکس</a:t>
            </a:r>
            <a:r>
              <a:rPr lang="fa-IR" sz="3000" b="1" dirty="0" smtClean="0">
                <a:cs typeface="2  Elham" panose="00000400000000000000" pitchFamily="2" charset="-78"/>
              </a:rPr>
              <a:t> ایرانی:</a:t>
            </a:r>
            <a:endParaRPr lang="en-US" sz="2800" b="1" dirty="0" smtClean="0"/>
          </a:p>
          <a:p>
            <a:pPr marL="0" indent="0" algn="r" rtl="1">
              <a:lnSpc>
                <a:spcPct val="150000"/>
              </a:lnSpc>
              <a:buNone/>
            </a:pPr>
            <a:r>
              <a:rPr lang="en-US" sz="2800" b="1" dirty="0" smtClean="0"/>
              <a:t>MUX -1</a:t>
            </a:r>
          </a:p>
          <a:p>
            <a:pPr marL="0" indent="0" algn="r" rtl="1">
              <a:lnSpc>
                <a:spcPct val="150000"/>
              </a:lnSpc>
              <a:buNone/>
            </a:pPr>
            <a:r>
              <a:rPr lang="en-US" sz="2800" b="1" dirty="0" smtClean="0"/>
              <a:t>ECO MUX -2</a:t>
            </a:r>
          </a:p>
          <a:p>
            <a:pPr marL="0" indent="0" algn="r" rtl="1">
              <a:lnSpc>
                <a:spcPct val="150000"/>
              </a:lnSpc>
              <a:buNone/>
            </a:pPr>
            <a:r>
              <a:rPr lang="en-US" sz="2800" b="1" dirty="0" smtClean="0"/>
              <a:t> </a:t>
            </a:r>
            <a:r>
              <a:rPr lang="en-US" sz="2800" b="1" dirty="0"/>
              <a:t>SMS </a:t>
            </a:r>
            <a:r>
              <a:rPr lang="en-US" sz="2800" b="1" dirty="0" smtClean="0"/>
              <a:t>MUX -3</a:t>
            </a:r>
            <a:endParaRPr lang="fa-IR" sz="3000" b="1" dirty="0" smtClean="0">
              <a:cs typeface="2  Elham"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14980411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a:ln>
                  <a:solidFill>
                    <a:schemeClr val="bg1"/>
                  </a:solidFill>
                </a:ln>
                <a:solidFill>
                  <a:schemeClr val="tx1"/>
                </a:solidFill>
                <a:cs typeface="2  Elham" panose="00000400000000000000" pitchFamily="2" charset="-78"/>
              </a:rPr>
              <a:t>سیستم مالتی </a:t>
            </a:r>
            <a:r>
              <a:rPr lang="fa-IR" sz="4000" b="1" dirty="0" err="1">
                <a:ln>
                  <a:solidFill>
                    <a:schemeClr val="bg1"/>
                  </a:solidFill>
                </a:ln>
                <a:solidFill>
                  <a:schemeClr val="tx1"/>
                </a:solidFill>
                <a:cs typeface="2  Elham" panose="00000400000000000000" pitchFamily="2" charset="-78"/>
              </a:rPr>
              <a:t>پلکس</a:t>
            </a:r>
            <a:r>
              <a:rPr lang="fa-IR" sz="4000" b="1" dirty="0">
                <a:ln>
                  <a:solidFill>
                    <a:schemeClr val="bg1"/>
                  </a:solidFill>
                </a:ln>
                <a:solidFill>
                  <a:schemeClr val="tx1"/>
                </a:solidFill>
                <a:cs typeface="2  Elham" panose="00000400000000000000" pitchFamily="2" charset="-78"/>
              </a:rPr>
              <a:t> </a:t>
            </a:r>
            <a:r>
              <a:rPr lang="en-US" sz="4000" b="1" dirty="0" smtClean="0">
                <a:ln>
                  <a:solidFill>
                    <a:schemeClr val="bg1"/>
                  </a:solidFill>
                </a:ln>
                <a:solidFill>
                  <a:schemeClr val="tx1"/>
                </a:solidFill>
                <a:cs typeface="2  Elham" panose="00000400000000000000" pitchFamily="2" charset="-78"/>
              </a:rPr>
              <a:t>MUX</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lgn="r" rtl="1">
              <a:lnSpc>
                <a:spcPct val="150000"/>
              </a:lnSpc>
              <a:buNone/>
            </a:pPr>
            <a:r>
              <a:rPr lang="en-US" sz="2500" b="1" dirty="0" smtClean="0">
                <a:cs typeface="2  Nazanin" panose="00000400000000000000" pitchFamily="2" charset="-78"/>
              </a:rPr>
              <a:t>:MUX </a:t>
            </a:r>
            <a:endParaRPr lang="fa-IR" sz="2500" b="1" dirty="0" smtClean="0">
              <a:cs typeface="2  Nazanin" panose="00000400000000000000" pitchFamily="2" charset="-78"/>
            </a:endParaRPr>
          </a:p>
          <a:p>
            <a:pPr marL="0" indent="0" algn="r" rtl="1">
              <a:buNone/>
            </a:pPr>
            <a:r>
              <a:rPr lang="fa-IR" sz="2500" b="1" dirty="0" smtClean="0">
                <a:cs typeface="2  Nazanin" panose="00000400000000000000" pitchFamily="2" charset="-78"/>
              </a:rPr>
              <a:t>از </a:t>
            </a:r>
            <a:r>
              <a:rPr lang="fa-IR" sz="2500" b="1" dirty="0">
                <a:cs typeface="2  Nazanin" panose="00000400000000000000" pitchFamily="2" charset="-78"/>
              </a:rPr>
              <a:t>نوع </a:t>
            </a:r>
            <a:r>
              <a:rPr lang="en-US" sz="2500" b="1" dirty="0">
                <a:cs typeface="2  Nazanin" panose="00000400000000000000" pitchFamily="2" charset="-78"/>
              </a:rPr>
              <a:t>Low </a:t>
            </a:r>
            <a:r>
              <a:rPr lang="en-US" sz="2500" b="1" dirty="0" smtClean="0">
                <a:cs typeface="2  Nazanin" panose="00000400000000000000" pitchFamily="2" charset="-78"/>
              </a:rPr>
              <a:t>Speed</a:t>
            </a:r>
            <a:r>
              <a:rPr lang="fa-IR" sz="2500" b="1" dirty="0" smtClean="0">
                <a:cs typeface="2  Nazanin" panose="00000400000000000000" pitchFamily="2" charset="-78"/>
              </a:rPr>
              <a:t> بوده </a:t>
            </a:r>
            <a:r>
              <a:rPr lang="fa-IR" sz="2500" b="1" dirty="0">
                <a:cs typeface="2  Nazanin" panose="00000400000000000000" pitchFamily="2" charset="-78"/>
              </a:rPr>
              <a:t>و فقط ارتباط </a:t>
            </a:r>
            <a:r>
              <a:rPr lang="fa-IR" sz="2500" b="1" dirty="0" err="1">
                <a:cs typeface="2  Nazanin" panose="00000400000000000000" pitchFamily="2" charset="-78"/>
              </a:rPr>
              <a:t>شبكه</a:t>
            </a:r>
            <a:r>
              <a:rPr lang="fa-IR" sz="2500" b="1" dirty="0">
                <a:cs typeface="2  Nazanin" panose="00000400000000000000" pitchFamily="2" charset="-78"/>
              </a:rPr>
              <a:t> </a:t>
            </a:r>
            <a:r>
              <a:rPr lang="fa-IR" sz="2500" b="1" dirty="0" smtClean="0">
                <a:cs typeface="2  Nazanin" panose="00000400000000000000" pitchFamily="2" charset="-78"/>
              </a:rPr>
              <a:t>نود</a:t>
            </a:r>
            <a:r>
              <a:rPr lang="en-US" sz="2500" b="1" dirty="0">
                <a:cs typeface="2  Nazanin" panose="00000400000000000000" pitchFamily="2" charset="-78"/>
              </a:rPr>
              <a:t> </a:t>
            </a:r>
            <a:r>
              <a:rPr lang="en-US" sz="2500" b="1" dirty="0" smtClean="0">
                <a:cs typeface="2  Nazanin" panose="00000400000000000000" pitchFamily="2" charset="-78"/>
              </a:rPr>
              <a:t>CCN</a:t>
            </a:r>
            <a:endParaRPr lang="fa-IR" sz="2500" b="1" dirty="0">
              <a:cs typeface="2  Nazanin" panose="00000400000000000000" pitchFamily="2" charset="-78"/>
            </a:endParaRPr>
          </a:p>
          <a:p>
            <a:pPr marL="0" indent="0" algn="r" rtl="1">
              <a:buNone/>
            </a:pPr>
            <a:r>
              <a:rPr lang="fa-IR" sz="2500" b="1" dirty="0" smtClean="0">
                <a:cs typeface="2  Nazanin" panose="00000400000000000000" pitchFamily="2" charset="-78"/>
              </a:rPr>
              <a:t>با دستگاه </a:t>
            </a:r>
            <a:r>
              <a:rPr lang="fa-IR" sz="2500" b="1" dirty="0" err="1">
                <a:cs typeface="2  Nazanin" panose="00000400000000000000" pitchFamily="2" charset="-78"/>
              </a:rPr>
              <a:t>عيب</a:t>
            </a:r>
            <a:r>
              <a:rPr lang="fa-IR" sz="2500" b="1" dirty="0">
                <a:cs typeface="2  Nazanin" panose="00000400000000000000" pitchFamily="2" charset="-78"/>
              </a:rPr>
              <a:t> </a:t>
            </a:r>
            <a:r>
              <a:rPr lang="fa-IR" sz="2500" b="1" dirty="0" err="1">
                <a:cs typeface="2  Nazanin" panose="00000400000000000000" pitchFamily="2" charset="-78"/>
              </a:rPr>
              <a:t>ياب</a:t>
            </a:r>
            <a:r>
              <a:rPr lang="fa-IR" sz="2500" b="1" dirty="0">
                <a:cs typeface="2  Nazanin" panose="00000400000000000000" pitchFamily="2" charset="-78"/>
              </a:rPr>
              <a:t> از نوع </a:t>
            </a:r>
            <a:r>
              <a:rPr lang="en-US" sz="2500" b="1" dirty="0">
                <a:cs typeface="2  Nazanin" panose="00000400000000000000" pitchFamily="2" charset="-78"/>
              </a:rPr>
              <a:t>High Speed </a:t>
            </a:r>
            <a:r>
              <a:rPr lang="fa-IR" sz="2500" b="1" dirty="0" smtClean="0">
                <a:cs typeface="2  Nazanin" panose="00000400000000000000" pitchFamily="2" charset="-78"/>
              </a:rPr>
              <a:t> مي </a:t>
            </a:r>
            <a:r>
              <a:rPr lang="fa-IR" sz="2500" b="1" dirty="0">
                <a:cs typeface="2  Nazanin" panose="00000400000000000000" pitchFamily="2" charset="-78"/>
              </a:rPr>
              <a:t>باشد</a:t>
            </a:r>
            <a:r>
              <a:rPr lang="fa-IR" sz="2500" b="1" dirty="0" smtClean="0">
                <a:cs typeface="2  Nazanin" panose="00000400000000000000" pitchFamily="2" charset="-78"/>
              </a:rPr>
              <a:t>.</a:t>
            </a:r>
          </a:p>
          <a:p>
            <a:pPr marL="0" indent="0" algn="r" rtl="1">
              <a:lnSpc>
                <a:spcPct val="150000"/>
              </a:lnSpc>
              <a:buNone/>
            </a:pPr>
            <a:r>
              <a:rPr lang="en-US" sz="2500" b="1" dirty="0" smtClean="0">
                <a:cs typeface="2  Nazanin" panose="00000400000000000000" pitchFamily="2" charset="-78"/>
              </a:rPr>
              <a:t>:ECO MUX</a:t>
            </a:r>
            <a:endParaRPr lang="fa-IR" sz="2500" b="1" dirty="0">
              <a:cs typeface="2  Nazanin" panose="00000400000000000000" pitchFamily="2" charset="-78"/>
            </a:endParaRPr>
          </a:p>
          <a:p>
            <a:pPr marL="0" indent="0" algn="r" rtl="1">
              <a:buNone/>
            </a:pPr>
            <a:r>
              <a:rPr lang="fa-IR" sz="2500" b="1" dirty="0" smtClean="0">
                <a:cs typeface="2  Nazanin" panose="00000400000000000000" pitchFamily="2" charset="-78"/>
              </a:rPr>
              <a:t>به </a:t>
            </a:r>
            <a:r>
              <a:rPr lang="fa-IR" sz="2500" b="1" dirty="0">
                <a:cs typeface="2  Nazanin" panose="00000400000000000000" pitchFamily="2" charset="-78"/>
              </a:rPr>
              <a:t>منظور افزودن </a:t>
            </a:r>
            <a:r>
              <a:rPr lang="fa-IR" sz="2500" b="1" dirty="0" err="1">
                <a:cs typeface="2  Nazanin" panose="00000400000000000000" pitchFamily="2" charset="-78"/>
              </a:rPr>
              <a:t>سيستم</a:t>
            </a:r>
            <a:r>
              <a:rPr lang="fa-IR" sz="2500" b="1" dirty="0">
                <a:cs typeface="2  Nazanin" panose="00000400000000000000" pitchFamily="2" charset="-78"/>
              </a:rPr>
              <a:t> </a:t>
            </a:r>
            <a:r>
              <a:rPr lang="en-US" sz="2500" b="1" dirty="0" smtClean="0">
                <a:cs typeface="2  Nazanin" panose="00000400000000000000" pitchFamily="2" charset="-78"/>
              </a:rPr>
              <a:t> ABS </a:t>
            </a:r>
            <a:r>
              <a:rPr lang="fa-IR" sz="2500" b="1" dirty="0">
                <a:cs typeface="2  Nazanin" panose="00000400000000000000" pitchFamily="2" charset="-78"/>
              </a:rPr>
              <a:t>و </a:t>
            </a:r>
            <a:r>
              <a:rPr lang="en-US" sz="2500" b="1" dirty="0" smtClean="0">
                <a:cs typeface="2  Nazanin" panose="00000400000000000000" pitchFamily="2" charset="-78"/>
              </a:rPr>
              <a:t> EMS</a:t>
            </a:r>
            <a:r>
              <a:rPr lang="fa-IR" sz="2500" b="1" dirty="0" smtClean="0">
                <a:cs typeface="2  Nazanin" panose="00000400000000000000" pitchFamily="2" charset="-78"/>
              </a:rPr>
              <a:t>و </a:t>
            </a:r>
            <a:r>
              <a:rPr lang="fa-IR" sz="2500" b="1" dirty="0" err="1">
                <a:cs typeface="2  Nazanin" panose="00000400000000000000" pitchFamily="2" charset="-78"/>
              </a:rPr>
              <a:t>ايموبلايزر</a:t>
            </a:r>
            <a:r>
              <a:rPr lang="fa-IR" sz="2500" b="1" dirty="0">
                <a:cs typeface="2  Nazanin" panose="00000400000000000000" pitchFamily="2" charset="-78"/>
              </a:rPr>
              <a:t> به </a:t>
            </a:r>
            <a:r>
              <a:rPr lang="fa-IR" sz="2500" b="1" dirty="0" err="1">
                <a:cs typeface="2  Nazanin" panose="00000400000000000000" pitchFamily="2" charset="-78"/>
              </a:rPr>
              <a:t>شبكه</a:t>
            </a:r>
            <a:r>
              <a:rPr lang="fa-IR" sz="2500" b="1" dirty="0">
                <a:cs typeface="2  Nazanin" panose="00000400000000000000" pitchFamily="2" charset="-78"/>
              </a:rPr>
              <a:t> </a:t>
            </a:r>
            <a:r>
              <a:rPr lang="fa-IR" sz="2500" b="1" dirty="0" err="1">
                <a:cs typeface="2  Nazanin" panose="00000400000000000000" pitchFamily="2" charset="-78"/>
              </a:rPr>
              <a:t>مالتي</a:t>
            </a:r>
            <a:r>
              <a:rPr lang="fa-IR" sz="2500" b="1" dirty="0">
                <a:cs typeface="2  Nazanin" panose="00000400000000000000" pitchFamily="2" charset="-78"/>
              </a:rPr>
              <a:t> </a:t>
            </a:r>
            <a:r>
              <a:rPr lang="fa-IR" sz="2500" b="1" dirty="0" err="1">
                <a:cs typeface="2  Nazanin" panose="00000400000000000000" pitchFamily="2" charset="-78"/>
              </a:rPr>
              <a:t>پلكس</a:t>
            </a:r>
            <a:r>
              <a:rPr lang="fa-IR" sz="2500" b="1" dirty="0">
                <a:cs typeface="2  Nazanin" panose="00000400000000000000" pitchFamily="2" charset="-78"/>
              </a:rPr>
              <a:t> ، </a:t>
            </a:r>
            <a:r>
              <a:rPr lang="fa-IR" sz="2500" b="1" dirty="0" err="1">
                <a:cs typeface="2  Nazanin" panose="00000400000000000000" pitchFamily="2" charset="-78"/>
              </a:rPr>
              <a:t>سيستم</a:t>
            </a:r>
            <a:r>
              <a:rPr lang="fa-IR" sz="2500" b="1" dirty="0">
                <a:cs typeface="2  Nazanin" panose="00000400000000000000" pitchFamily="2" charset="-78"/>
              </a:rPr>
              <a:t> </a:t>
            </a:r>
            <a:r>
              <a:rPr lang="fa-IR" sz="2500" b="1" dirty="0" err="1">
                <a:cs typeface="2  Nazanin" panose="00000400000000000000" pitchFamily="2" charset="-78"/>
              </a:rPr>
              <a:t>دومي</a:t>
            </a:r>
            <a:r>
              <a:rPr lang="fa-IR" sz="2500" b="1" dirty="0">
                <a:cs typeface="2  Nazanin" panose="00000400000000000000" pitchFamily="2" charset="-78"/>
              </a:rPr>
              <a:t> به نام </a:t>
            </a:r>
            <a:r>
              <a:rPr lang="en-US" sz="2500" b="1" dirty="0">
                <a:cs typeface="2  Nazanin" panose="00000400000000000000" pitchFamily="2" charset="-78"/>
              </a:rPr>
              <a:t>ECO MUX </a:t>
            </a:r>
            <a:r>
              <a:rPr lang="fa-IR" sz="2500" b="1" dirty="0" smtClean="0">
                <a:cs typeface="2  Nazanin" panose="00000400000000000000" pitchFamily="2" charset="-78"/>
              </a:rPr>
              <a:t> </a:t>
            </a:r>
            <a:r>
              <a:rPr lang="fa-IR" sz="2500" b="1" dirty="0" err="1" smtClean="0">
                <a:cs typeface="2  Nazanin" panose="00000400000000000000" pitchFamily="2" charset="-78"/>
              </a:rPr>
              <a:t>طراحي</a:t>
            </a:r>
            <a:r>
              <a:rPr lang="fa-IR" sz="2500" b="1" dirty="0" smtClean="0">
                <a:cs typeface="2  Nazanin" panose="00000400000000000000" pitchFamily="2" charset="-78"/>
              </a:rPr>
              <a:t> </a:t>
            </a:r>
            <a:r>
              <a:rPr lang="fa-IR" sz="2500" b="1" dirty="0">
                <a:cs typeface="2  Nazanin" panose="00000400000000000000" pitchFamily="2" charset="-78"/>
              </a:rPr>
              <a:t>و بر </a:t>
            </a:r>
            <a:r>
              <a:rPr lang="fa-IR" sz="2500" b="1" dirty="0" err="1">
                <a:cs typeface="2  Nazanin" panose="00000400000000000000" pitchFamily="2" charset="-78"/>
              </a:rPr>
              <a:t>روي</a:t>
            </a:r>
            <a:r>
              <a:rPr lang="fa-IR" sz="2500" b="1" dirty="0">
                <a:cs typeface="2  Nazanin" panose="00000400000000000000" pitchFamily="2" charset="-78"/>
              </a:rPr>
              <a:t> محصولات </a:t>
            </a:r>
            <a:r>
              <a:rPr lang="fa-IR" sz="2500" b="1" dirty="0" err="1">
                <a:cs typeface="2  Nazanin" panose="00000400000000000000" pitchFamily="2" charset="-78"/>
              </a:rPr>
              <a:t>ايران</a:t>
            </a:r>
            <a:r>
              <a:rPr lang="fa-IR" sz="2500" b="1" dirty="0">
                <a:cs typeface="2  Nazanin" panose="00000400000000000000" pitchFamily="2" charset="-78"/>
              </a:rPr>
              <a:t> خودرو نصب </a:t>
            </a:r>
            <a:r>
              <a:rPr lang="fa-IR" sz="2500" b="1" dirty="0" err="1">
                <a:cs typeface="2  Nazanin" panose="00000400000000000000" pitchFamily="2" charset="-78"/>
              </a:rPr>
              <a:t>گرديد</a:t>
            </a:r>
            <a:r>
              <a:rPr lang="fa-IR" sz="2500" b="1" dirty="0">
                <a:cs typeface="2  Nazanin" panose="00000400000000000000" pitchFamily="2" charset="-78"/>
              </a:rPr>
              <a:t>. </a:t>
            </a:r>
            <a:r>
              <a:rPr lang="fa-IR" sz="2500" b="1" dirty="0" err="1">
                <a:cs typeface="2  Nazanin" panose="00000400000000000000" pitchFamily="2" charset="-78"/>
              </a:rPr>
              <a:t>پروتكل</a:t>
            </a:r>
            <a:r>
              <a:rPr lang="fa-IR" sz="2500" b="1" dirty="0">
                <a:cs typeface="2  Nazanin" panose="00000400000000000000" pitchFamily="2" charset="-78"/>
              </a:rPr>
              <a:t> </a:t>
            </a:r>
            <a:r>
              <a:rPr lang="fa-IR" sz="2500" b="1" dirty="0" err="1">
                <a:cs typeface="2  Nazanin" panose="00000400000000000000" pitchFamily="2" charset="-78"/>
              </a:rPr>
              <a:t>اين</a:t>
            </a:r>
            <a:r>
              <a:rPr lang="fa-IR" sz="2500" b="1" dirty="0">
                <a:cs typeface="2  Nazanin" panose="00000400000000000000" pitchFamily="2" charset="-78"/>
              </a:rPr>
              <a:t> </a:t>
            </a:r>
            <a:r>
              <a:rPr lang="fa-IR" sz="2500" b="1" dirty="0" err="1">
                <a:cs typeface="2  Nazanin" panose="00000400000000000000" pitchFamily="2" charset="-78"/>
              </a:rPr>
              <a:t>سيستم</a:t>
            </a:r>
            <a:r>
              <a:rPr lang="fa-IR" sz="2500" b="1" dirty="0">
                <a:cs typeface="2  Nazanin" panose="00000400000000000000" pitchFamily="2" charset="-78"/>
              </a:rPr>
              <a:t> </a:t>
            </a:r>
            <a:r>
              <a:rPr lang="en-US" sz="2500" b="1" dirty="0">
                <a:cs typeface="2  Nazanin" panose="00000400000000000000" pitchFamily="2" charset="-78"/>
              </a:rPr>
              <a:t>High Speed </a:t>
            </a:r>
            <a:r>
              <a:rPr lang="en-US" sz="2500" b="1" dirty="0" smtClean="0">
                <a:cs typeface="2  Nazanin" panose="00000400000000000000" pitchFamily="2" charset="-78"/>
              </a:rPr>
              <a:t>CAN </a:t>
            </a:r>
            <a:r>
              <a:rPr lang="fa-IR" sz="2500" b="1" dirty="0" smtClean="0">
                <a:cs typeface="2  Nazanin" panose="00000400000000000000" pitchFamily="2" charset="-78"/>
              </a:rPr>
              <a:t> می باشد.</a:t>
            </a:r>
          </a:p>
          <a:p>
            <a:pPr marL="0" indent="0" algn="r" rtl="1">
              <a:lnSpc>
                <a:spcPct val="150000"/>
              </a:lnSpc>
              <a:buNone/>
            </a:pPr>
            <a:r>
              <a:rPr lang="en-US" sz="2800" b="1" dirty="0"/>
              <a:t>:SMS </a:t>
            </a:r>
            <a:r>
              <a:rPr lang="en-US" sz="2800" b="1" dirty="0" smtClean="0"/>
              <a:t>MUX</a:t>
            </a:r>
            <a:endParaRPr lang="fa-IR" sz="2800" b="1" dirty="0" smtClean="0"/>
          </a:p>
          <a:p>
            <a:pPr marL="0" indent="0" algn="r" rtl="1">
              <a:lnSpc>
                <a:spcPct val="150000"/>
              </a:lnSpc>
              <a:buNone/>
            </a:pPr>
            <a:r>
              <a:rPr lang="fa-IR" sz="2500" b="1" dirty="0" smtClean="0">
                <a:cs typeface="2  Nazanin" panose="00000400000000000000" pitchFamily="2" charset="-78"/>
              </a:rPr>
              <a:t>در </a:t>
            </a:r>
            <a:r>
              <a:rPr lang="fa-IR" sz="2500" b="1" dirty="0" err="1" smtClean="0">
                <a:cs typeface="2  Nazanin" panose="00000400000000000000" pitchFamily="2" charset="-78"/>
              </a:rPr>
              <a:t>اين</a:t>
            </a:r>
            <a:r>
              <a:rPr lang="fa-IR" sz="2500" b="1" dirty="0" smtClean="0">
                <a:cs typeface="2  Nazanin" panose="00000400000000000000" pitchFamily="2" charset="-78"/>
              </a:rPr>
              <a:t> </a:t>
            </a:r>
            <a:r>
              <a:rPr lang="fa-IR" sz="2500" b="1" dirty="0" err="1" smtClean="0">
                <a:cs typeface="2  Nazanin" panose="00000400000000000000" pitchFamily="2" charset="-78"/>
              </a:rPr>
              <a:t>سيستم</a:t>
            </a:r>
            <a:r>
              <a:rPr lang="fa-IR" sz="2500" b="1" dirty="0" smtClean="0">
                <a:cs typeface="2  Nazanin" panose="00000400000000000000" pitchFamily="2" charset="-78"/>
              </a:rPr>
              <a:t>، </a:t>
            </a:r>
            <a:r>
              <a:rPr lang="fa-IR" sz="2500" b="1" dirty="0" err="1" smtClean="0">
                <a:cs typeface="2  Nazanin" panose="00000400000000000000" pitchFamily="2" charset="-78"/>
              </a:rPr>
              <a:t>بلوك</a:t>
            </a:r>
            <a:r>
              <a:rPr lang="fa-IR" sz="2500" b="1" dirty="0" smtClean="0">
                <a:cs typeface="2  Nazanin" panose="00000400000000000000" pitchFamily="2" charset="-78"/>
              </a:rPr>
              <a:t> </a:t>
            </a:r>
            <a:r>
              <a:rPr lang="fa-IR" sz="2500" b="1" dirty="0" err="1">
                <a:cs typeface="2  Nazanin" panose="00000400000000000000" pitchFamily="2" charset="-78"/>
              </a:rPr>
              <a:t>هيدروليك</a:t>
            </a:r>
            <a:r>
              <a:rPr lang="fa-IR" sz="2500" b="1" dirty="0">
                <a:cs typeface="2  Nazanin" panose="00000400000000000000" pitchFamily="2" charset="-78"/>
              </a:rPr>
              <a:t> </a:t>
            </a:r>
            <a:r>
              <a:rPr lang="fa-IR" sz="2500" b="1" dirty="0" smtClean="0">
                <a:cs typeface="2  Nazanin" panose="00000400000000000000" pitchFamily="2" charset="-78"/>
              </a:rPr>
              <a:t>ترمز</a:t>
            </a:r>
            <a:r>
              <a:rPr lang="en-US" sz="2500" b="1" dirty="0" smtClean="0">
                <a:cs typeface="2  Nazanin" panose="00000400000000000000" pitchFamily="2" charset="-78"/>
              </a:rPr>
              <a:t>ABS</a:t>
            </a:r>
            <a:r>
              <a:rPr lang="fa-IR" sz="2500" b="1" dirty="0" smtClean="0">
                <a:cs typeface="2  Nazanin" panose="00000400000000000000" pitchFamily="2" charset="-78"/>
              </a:rPr>
              <a:t> بصورت </a:t>
            </a:r>
            <a:r>
              <a:rPr lang="en-US" sz="2500" b="1" dirty="0" smtClean="0">
                <a:cs typeface="2  Nazanin" panose="00000400000000000000" pitchFamily="2" charset="-78"/>
              </a:rPr>
              <a:t> </a:t>
            </a:r>
            <a:r>
              <a:rPr lang="en-US" sz="2500" b="1" dirty="0">
                <a:cs typeface="2  Nazanin" panose="00000400000000000000" pitchFamily="2" charset="-78"/>
              </a:rPr>
              <a:t>CAN </a:t>
            </a:r>
            <a:r>
              <a:rPr lang="en-US" sz="2500" b="1" dirty="0" smtClean="0">
                <a:cs typeface="2  Nazanin" panose="00000400000000000000" pitchFamily="2" charset="-78"/>
              </a:rPr>
              <a:t>high</a:t>
            </a:r>
            <a:r>
              <a:rPr lang="en-US" sz="2500" b="1" dirty="0">
                <a:cs typeface="2  Nazanin" panose="00000400000000000000" pitchFamily="2" charset="-78"/>
              </a:rPr>
              <a:t> </a:t>
            </a:r>
            <a:r>
              <a:rPr lang="en-US" sz="2500" b="1" dirty="0" smtClean="0">
                <a:cs typeface="2  Nazanin" panose="00000400000000000000" pitchFamily="2" charset="-78"/>
              </a:rPr>
              <a:t>Speed</a:t>
            </a:r>
            <a:r>
              <a:rPr lang="fa-IR" sz="2500" b="1" dirty="0" smtClean="0">
                <a:cs typeface="2  Nazanin" panose="00000400000000000000" pitchFamily="2" charset="-78"/>
              </a:rPr>
              <a:t>با </a:t>
            </a:r>
            <a:r>
              <a:rPr lang="fa-IR" sz="2500" b="1" dirty="0" err="1">
                <a:cs typeface="2  Nazanin" panose="00000400000000000000" pitchFamily="2" charset="-78"/>
              </a:rPr>
              <a:t>ساير</a:t>
            </a:r>
            <a:r>
              <a:rPr lang="fa-IR" sz="2500" b="1" dirty="0">
                <a:cs typeface="2  Nazanin" panose="00000400000000000000" pitchFamily="2" charset="-78"/>
              </a:rPr>
              <a:t> </a:t>
            </a:r>
            <a:r>
              <a:rPr lang="fa-IR" sz="2500" b="1" dirty="0" err="1">
                <a:cs typeface="2  Nazanin" panose="00000400000000000000" pitchFamily="2" charset="-78"/>
              </a:rPr>
              <a:t>نودهاي</a:t>
            </a:r>
            <a:r>
              <a:rPr lang="fa-IR" sz="2500" b="1" dirty="0">
                <a:cs typeface="2  Nazanin" panose="00000400000000000000" pitchFamily="2" charset="-78"/>
              </a:rPr>
              <a:t> </a:t>
            </a:r>
            <a:r>
              <a:rPr lang="fa-IR" sz="2500" b="1" dirty="0" err="1">
                <a:cs typeface="2  Nazanin" panose="00000400000000000000" pitchFamily="2" charset="-78"/>
              </a:rPr>
              <a:t>شبكه</a:t>
            </a:r>
            <a:r>
              <a:rPr lang="fa-IR" sz="2500" b="1" dirty="0">
                <a:cs typeface="2  Nazanin" panose="00000400000000000000" pitchFamily="2" charset="-78"/>
              </a:rPr>
              <a:t> </a:t>
            </a:r>
            <a:r>
              <a:rPr lang="fa-IR" sz="2500" b="1" dirty="0" err="1">
                <a:cs typeface="2  Nazanin" panose="00000400000000000000" pitchFamily="2" charset="-78"/>
              </a:rPr>
              <a:t>مالتي</a:t>
            </a:r>
            <a:r>
              <a:rPr lang="fa-IR" sz="2500" b="1" dirty="0">
                <a:cs typeface="2  Nazanin" panose="00000400000000000000" pitchFamily="2" charset="-78"/>
              </a:rPr>
              <a:t> </a:t>
            </a:r>
            <a:r>
              <a:rPr lang="fa-IR" sz="2500" b="1" dirty="0" err="1">
                <a:cs typeface="2  Nazanin" panose="00000400000000000000" pitchFamily="2" charset="-78"/>
              </a:rPr>
              <a:t>پلكس</a:t>
            </a:r>
            <a:r>
              <a:rPr lang="fa-IR" sz="2500" b="1" dirty="0">
                <a:cs typeface="2  Nazanin" panose="00000400000000000000" pitchFamily="2" charset="-78"/>
              </a:rPr>
              <a:t> در ارتباط مي باشد </a:t>
            </a:r>
            <a:r>
              <a:rPr lang="fa-IR" sz="2500" b="1" dirty="0" err="1">
                <a:cs typeface="2  Nazanin" panose="00000400000000000000" pitchFamily="2" charset="-78"/>
              </a:rPr>
              <a:t>ولي</a:t>
            </a:r>
            <a:r>
              <a:rPr lang="fa-IR" sz="2500" b="1" dirty="0">
                <a:cs typeface="2  Nazanin" panose="00000400000000000000" pitchFamily="2" charset="-78"/>
              </a:rPr>
              <a:t> ارتباط </a:t>
            </a:r>
            <a:r>
              <a:rPr lang="fa-IR" sz="2500" b="1" dirty="0" err="1">
                <a:cs typeface="2  Nazanin" panose="00000400000000000000" pitchFamily="2" charset="-78"/>
              </a:rPr>
              <a:t>ساير</a:t>
            </a:r>
            <a:r>
              <a:rPr lang="fa-IR" sz="2500" b="1" dirty="0">
                <a:cs typeface="2  Nazanin" panose="00000400000000000000" pitchFamily="2" charset="-78"/>
              </a:rPr>
              <a:t> </a:t>
            </a:r>
            <a:r>
              <a:rPr lang="fa-IR" sz="2500" b="1" dirty="0" err="1">
                <a:cs typeface="2  Nazanin" panose="00000400000000000000" pitchFamily="2" charset="-78"/>
              </a:rPr>
              <a:t>نودها</a:t>
            </a:r>
            <a:r>
              <a:rPr lang="fa-IR" sz="2500" b="1" dirty="0">
                <a:cs typeface="2  Nazanin" panose="00000400000000000000" pitchFamily="2" charset="-78"/>
              </a:rPr>
              <a:t> با </a:t>
            </a:r>
            <a:r>
              <a:rPr lang="fa-IR" sz="2500" b="1" dirty="0" smtClean="0">
                <a:cs typeface="2  Nazanin" panose="00000400000000000000" pitchFamily="2" charset="-78"/>
              </a:rPr>
              <a:t>هم از </a:t>
            </a:r>
            <a:r>
              <a:rPr lang="fa-IR" sz="2500" b="1" dirty="0" err="1" smtClean="0">
                <a:cs typeface="2  Nazanin" panose="00000400000000000000" pitchFamily="2" charset="-78"/>
              </a:rPr>
              <a:t>طريق</a:t>
            </a:r>
            <a:r>
              <a:rPr lang="fa-IR" sz="2800" b="1" dirty="0"/>
              <a:t> </a:t>
            </a:r>
            <a:r>
              <a:rPr lang="en-US" sz="2800" b="1" dirty="0" smtClean="0"/>
              <a:t>CAN </a:t>
            </a:r>
            <a:r>
              <a:rPr lang="en-US" sz="2800" b="1" dirty="0"/>
              <a:t>Low </a:t>
            </a:r>
            <a:r>
              <a:rPr lang="en-US" sz="2800" b="1" dirty="0" smtClean="0"/>
              <a:t>Speed</a:t>
            </a:r>
            <a:r>
              <a:rPr lang="fa-IR" sz="2800" b="1" dirty="0" smtClean="0"/>
              <a:t> می باشد.</a:t>
            </a:r>
            <a:endParaRPr lang="fa-IR" sz="2500" b="1" dirty="0" smtClean="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3270204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a:ln>
                  <a:solidFill>
                    <a:schemeClr val="bg1"/>
                  </a:solidFill>
                </a:ln>
                <a:solidFill>
                  <a:schemeClr val="tx1"/>
                </a:solidFill>
                <a:cs typeface="2  Elham" panose="00000400000000000000" pitchFamily="2" charset="-78"/>
              </a:rPr>
              <a:t>سیستم مالتی </a:t>
            </a:r>
            <a:r>
              <a:rPr lang="fa-IR" sz="4000" b="1" dirty="0" err="1">
                <a:ln>
                  <a:solidFill>
                    <a:schemeClr val="bg1"/>
                  </a:solidFill>
                </a:ln>
                <a:solidFill>
                  <a:schemeClr val="tx1"/>
                </a:solidFill>
                <a:cs typeface="2  Elham" panose="00000400000000000000" pitchFamily="2" charset="-78"/>
              </a:rPr>
              <a:t>پلکس</a:t>
            </a:r>
            <a:r>
              <a:rPr lang="fa-IR" sz="4000" b="1" dirty="0">
                <a:ln>
                  <a:solidFill>
                    <a:schemeClr val="bg1"/>
                  </a:solidFill>
                </a:ln>
                <a:solidFill>
                  <a:schemeClr val="tx1"/>
                </a:solidFill>
                <a:cs typeface="2  Elham" panose="00000400000000000000" pitchFamily="2" charset="-78"/>
              </a:rPr>
              <a:t> ایران</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lnSpc>
                <a:spcPct val="150000"/>
              </a:lnSpc>
              <a:buNone/>
            </a:pPr>
            <a:r>
              <a:rPr lang="fa-IR" sz="2500" b="1" dirty="0" err="1" smtClean="0">
                <a:cs typeface="2  Nazanin" panose="00000400000000000000" pitchFamily="2" charset="-78"/>
              </a:rPr>
              <a:t>ضمنآ</a:t>
            </a:r>
            <a:r>
              <a:rPr lang="fa-IR" sz="2500" b="1" dirty="0" smtClean="0">
                <a:cs typeface="2  Nazanin" panose="00000400000000000000" pitchFamily="2" charset="-78"/>
              </a:rPr>
              <a:t> </a:t>
            </a:r>
            <a:r>
              <a:rPr lang="en-US" sz="2500" b="1" dirty="0" smtClean="0">
                <a:cs typeface="2  Nazanin" panose="00000400000000000000" pitchFamily="2" charset="-78"/>
              </a:rPr>
              <a:t> ECU</a:t>
            </a:r>
            <a:r>
              <a:rPr lang="fa-IR" sz="2500" b="1" dirty="0">
                <a:cs typeface="2  Nazanin" panose="00000400000000000000" pitchFamily="2" charset="-78"/>
              </a:rPr>
              <a:t>موتور </a:t>
            </a:r>
            <a:r>
              <a:rPr lang="fa-IR" sz="2500" b="1" dirty="0" smtClean="0">
                <a:cs typeface="2  Nazanin" panose="00000400000000000000" pitchFamily="2" charset="-78"/>
              </a:rPr>
              <a:t>بصورت </a:t>
            </a:r>
            <a:r>
              <a:rPr lang="en-US" sz="2500" b="1" dirty="0" smtClean="0">
                <a:cs typeface="2  Nazanin" panose="00000400000000000000" pitchFamily="2" charset="-78"/>
              </a:rPr>
              <a:t>Point </a:t>
            </a:r>
            <a:r>
              <a:rPr lang="en-US" sz="2500" b="1" dirty="0">
                <a:cs typeface="2  Nazanin" panose="00000400000000000000" pitchFamily="2" charset="-78"/>
              </a:rPr>
              <a:t>to </a:t>
            </a:r>
            <a:r>
              <a:rPr lang="en-US" sz="2500" b="1" dirty="0" smtClean="0">
                <a:cs typeface="2  Nazanin" panose="00000400000000000000" pitchFamily="2" charset="-78"/>
              </a:rPr>
              <a:t>Point</a:t>
            </a:r>
            <a:r>
              <a:rPr lang="fa-IR" sz="2500" b="1" dirty="0">
                <a:cs typeface="2  Nazanin" panose="00000400000000000000" pitchFamily="2" charset="-78"/>
              </a:rPr>
              <a:t> با </a:t>
            </a:r>
            <a:r>
              <a:rPr lang="fa-IR" sz="2500" b="1" dirty="0" smtClean="0">
                <a:cs typeface="2  Nazanin" panose="00000400000000000000" pitchFamily="2" charset="-78"/>
              </a:rPr>
              <a:t>نود</a:t>
            </a:r>
            <a:r>
              <a:rPr lang="en-US" sz="2500" b="1" dirty="0" smtClean="0">
                <a:cs typeface="2  Nazanin" panose="00000400000000000000" pitchFamily="2" charset="-78"/>
              </a:rPr>
              <a:t>FN </a:t>
            </a:r>
            <a:r>
              <a:rPr lang="fa-IR" sz="2500" b="1" dirty="0" smtClean="0">
                <a:cs typeface="2  Nazanin" panose="00000400000000000000" pitchFamily="2" charset="-78"/>
              </a:rPr>
              <a:t> </a:t>
            </a:r>
            <a:r>
              <a:rPr lang="fa-IR" sz="2500" b="1" dirty="0" err="1" smtClean="0">
                <a:cs typeface="2  Nazanin" panose="00000400000000000000" pitchFamily="2" charset="-78"/>
              </a:rPr>
              <a:t>درارتباط</a:t>
            </a:r>
            <a:r>
              <a:rPr lang="fa-IR" sz="2500" b="1" dirty="0" smtClean="0">
                <a:cs typeface="2  Nazanin" panose="00000400000000000000" pitchFamily="2" charset="-78"/>
              </a:rPr>
              <a:t> </a:t>
            </a:r>
            <a:r>
              <a:rPr lang="fa-IR" sz="2500" b="1" dirty="0">
                <a:cs typeface="2  Nazanin" panose="00000400000000000000" pitchFamily="2" charset="-78"/>
              </a:rPr>
              <a:t>است و اطلاعات را در </a:t>
            </a:r>
            <a:r>
              <a:rPr lang="fa-IR" sz="2500" b="1" dirty="0" err="1" smtClean="0">
                <a:cs typeface="2  Nazanin" panose="00000400000000000000" pitchFamily="2" charset="-78"/>
              </a:rPr>
              <a:t>اختيار</a:t>
            </a:r>
            <a:r>
              <a:rPr lang="fa-IR" sz="2500" b="1" dirty="0">
                <a:cs typeface="2  Nazanin" panose="00000400000000000000" pitchFamily="2" charset="-78"/>
              </a:rPr>
              <a:t> </a:t>
            </a:r>
            <a:r>
              <a:rPr lang="fa-IR" sz="2500" b="1" dirty="0" smtClean="0">
                <a:cs typeface="2  Nazanin" panose="00000400000000000000" pitchFamily="2" charset="-78"/>
              </a:rPr>
              <a:t>شبکه </a:t>
            </a:r>
            <a:r>
              <a:rPr lang="en-US" sz="2500" b="1" dirty="0" smtClean="0">
                <a:cs typeface="2  Nazanin" panose="00000400000000000000" pitchFamily="2" charset="-78"/>
              </a:rPr>
              <a:t>MUX</a:t>
            </a:r>
            <a:r>
              <a:rPr lang="fa-IR" sz="2500" b="1" dirty="0" smtClean="0">
                <a:cs typeface="2  Nazanin" panose="00000400000000000000" pitchFamily="2" charset="-78"/>
              </a:rPr>
              <a:t> قرار می دهد.</a:t>
            </a:r>
          </a:p>
          <a:p>
            <a:pPr marL="0" indent="0" algn="r" rtl="1">
              <a:buNone/>
            </a:pPr>
            <a:r>
              <a:rPr lang="fa-IR" sz="2500" b="1" dirty="0">
                <a:cs typeface="2  Nazanin" panose="00000400000000000000" pitchFamily="2" charset="-78"/>
              </a:rPr>
              <a:t>از جمله </a:t>
            </a:r>
            <a:r>
              <a:rPr lang="fa-IR" sz="2500" b="1" dirty="0" err="1">
                <a:cs typeface="2  Nazanin" panose="00000400000000000000" pitchFamily="2" charset="-78"/>
              </a:rPr>
              <a:t>تغييرات</a:t>
            </a:r>
            <a:r>
              <a:rPr lang="fa-IR" sz="2500" b="1" dirty="0">
                <a:cs typeface="2  Nazanin" panose="00000400000000000000" pitchFamily="2" charset="-78"/>
              </a:rPr>
              <a:t> </a:t>
            </a:r>
            <a:r>
              <a:rPr lang="fa-IR" sz="2500" b="1" dirty="0" err="1">
                <a:cs typeface="2  Nazanin" panose="00000400000000000000" pitchFamily="2" charset="-78"/>
              </a:rPr>
              <a:t>ديگر</a:t>
            </a:r>
            <a:r>
              <a:rPr lang="fa-IR" sz="2500" b="1" dirty="0">
                <a:cs typeface="2  Nazanin" panose="00000400000000000000" pitchFamily="2" charset="-78"/>
              </a:rPr>
              <a:t> </a:t>
            </a:r>
            <a:r>
              <a:rPr lang="fa-IR" sz="2500" b="1" dirty="0" err="1">
                <a:cs typeface="2  Nazanin" panose="00000400000000000000" pitchFamily="2" charset="-78"/>
              </a:rPr>
              <a:t>اين</a:t>
            </a:r>
            <a:r>
              <a:rPr lang="fa-IR" sz="2500" b="1" dirty="0">
                <a:cs typeface="2  Nazanin" panose="00000400000000000000" pitchFamily="2" charset="-78"/>
              </a:rPr>
              <a:t> </a:t>
            </a:r>
            <a:r>
              <a:rPr lang="fa-IR" sz="2500" b="1" dirty="0" err="1">
                <a:cs typeface="2  Nazanin" panose="00000400000000000000" pitchFamily="2" charset="-78"/>
              </a:rPr>
              <a:t>سيستم</a:t>
            </a:r>
            <a:r>
              <a:rPr lang="fa-IR" sz="2500" b="1" dirty="0">
                <a:cs typeface="2  Nazanin" panose="00000400000000000000" pitchFamily="2" charset="-78"/>
              </a:rPr>
              <a:t> نسبت به </a:t>
            </a:r>
            <a:r>
              <a:rPr lang="fa-IR" sz="2500" b="1" dirty="0" err="1">
                <a:cs typeface="2  Nazanin" panose="00000400000000000000" pitchFamily="2" charset="-78"/>
              </a:rPr>
              <a:t>سيستم</a:t>
            </a:r>
            <a:r>
              <a:rPr lang="fa-IR" sz="2500" b="1" dirty="0">
                <a:cs typeface="2  Nazanin" panose="00000400000000000000" pitchFamily="2" charset="-78"/>
              </a:rPr>
              <a:t> </a:t>
            </a:r>
            <a:r>
              <a:rPr lang="fa-IR" sz="2500" b="1" dirty="0" smtClean="0">
                <a:cs typeface="2  Nazanin" panose="00000400000000000000" pitchFamily="2" charset="-78"/>
              </a:rPr>
              <a:t>هاي </a:t>
            </a:r>
            <a:r>
              <a:rPr lang="fa-IR" sz="2500" b="1" dirty="0" err="1" smtClean="0">
                <a:cs typeface="2  Nazanin" panose="00000400000000000000" pitchFamily="2" charset="-78"/>
              </a:rPr>
              <a:t>قبلي،ادغام</a:t>
            </a:r>
            <a:r>
              <a:rPr lang="fa-IR" sz="2500" b="1" dirty="0" smtClean="0">
                <a:cs typeface="2  Nazanin" panose="00000400000000000000" pitchFamily="2" charset="-78"/>
              </a:rPr>
              <a:t> </a:t>
            </a:r>
            <a:r>
              <a:rPr lang="fa-IR" sz="2500" b="1" dirty="0" err="1" smtClean="0">
                <a:cs typeface="2  Nazanin" panose="00000400000000000000" pitchFamily="2" charset="-78"/>
              </a:rPr>
              <a:t>نودهاي</a:t>
            </a:r>
            <a:r>
              <a:rPr lang="en-US" sz="2500" b="1" dirty="0" smtClean="0">
                <a:cs typeface="2  Nazanin" panose="00000400000000000000" pitchFamily="2" charset="-78"/>
              </a:rPr>
              <a:t>DDN</a:t>
            </a:r>
            <a:r>
              <a:rPr lang="fa-IR" sz="2500" b="1" dirty="0" smtClean="0">
                <a:cs typeface="2  Nazanin" panose="00000400000000000000" pitchFamily="2" charset="-78"/>
              </a:rPr>
              <a:t> </a:t>
            </a:r>
          </a:p>
          <a:p>
            <a:pPr marL="0" indent="0" algn="r" rtl="1">
              <a:lnSpc>
                <a:spcPct val="150000"/>
              </a:lnSpc>
              <a:buNone/>
            </a:pPr>
            <a:r>
              <a:rPr lang="fa-IR" sz="2500" b="1" dirty="0" smtClean="0">
                <a:cs typeface="2  Nazanin" panose="00000400000000000000" pitchFamily="2" charset="-78"/>
              </a:rPr>
              <a:t>و</a:t>
            </a:r>
            <a:r>
              <a:rPr lang="en-US" sz="2500" b="1" dirty="0" smtClean="0">
                <a:cs typeface="2  Nazanin" panose="00000400000000000000" pitchFamily="2" charset="-78"/>
              </a:rPr>
              <a:t>PDN</a:t>
            </a:r>
            <a:r>
              <a:rPr lang="fa-IR" sz="2500" b="1" dirty="0" smtClean="0">
                <a:cs typeface="2  Nazanin" panose="00000400000000000000" pitchFamily="2" charset="-78"/>
              </a:rPr>
              <a:t> و </a:t>
            </a:r>
            <a:r>
              <a:rPr lang="fa-IR" sz="2500" b="1" dirty="0" err="1">
                <a:cs typeface="2  Nazanin" panose="00000400000000000000" pitchFamily="2" charset="-78"/>
              </a:rPr>
              <a:t>تشكيل</a:t>
            </a:r>
            <a:r>
              <a:rPr lang="fa-IR" sz="2500" b="1" dirty="0">
                <a:cs typeface="2  Nazanin" panose="00000400000000000000" pitchFamily="2" charset="-78"/>
              </a:rPr>
              <a:t> </a:t>
            </a:r>
            <a:r>
              <a:rPr lang="fa-IR" sz="2500" b="1" dirty="0" err="1">
                <a:cs typeface="2  Nazanin" panose="00000400000000000000" pitchFamily="2" charset="-78"/>
              </a:rPr>
              <a:t>يك</a:t>
            </a:r>
            <a:r>
              <a:rPr lang="fa-IR" sz="2500" b="1" dirty="0">
                <a:cs typeface="2  Nazanin" panose="00000400000000000000" pitchFamily="2" charset="-78"/>
              </a:rPr>
              <a:t> نود </a:t>
            </a:r>
            <a:r>
              <a:rPr lang="fa-IR" sz="2500" b="1" dirty="0" smtClean="0">
                <a:cs typeface="2  Nazanin" panose="00000400000000000000" pitchFamily="2" charset="-78"/>
              </a:rPr>
              <a:t>بنام </a:t>
            </a:r>
            <a:r>
              <a:rPr lang="en-US" sz="2500" b="1" dirty="0" smtClean="0">
                <a:cs typeface="2  Nazanin" panose="00000400000000000000" pitchFamily="2" charset="-78"/>
              </a:rPr>
              <a:t>DCN</a:t>
            </a:r>
            <a:r>
              <a:rPr lang="fa-IR" sz="2500" b="1" dirty="0" smtClean="0">
                <a:cs typeface="2  Nazanin" panose="00000400000000000000" pitchFamily="2" charset="-78"/>
              </a:rPr>
              <a:t> می باشد.</a:t>
            </a:r>
          </a:p>
          <a:p>
            <a:pPr marL="0" indent="0" algn="r" rtl="1">
              <a:lnSpc>
                <a:spcPct val="150000"/>
              </a:lnSpc>
              <a:buNone/>
            </a:pPr>
            <a:r>
              <a:rPr lang="fa-IR" sz="2500" b="1" dirty="0">
                <a:cs typeface="2  Nazanin" panose="00000400000000000000" pitchFamily="2" charset="-78"/>
              </a:rPr>
              <a:t>ضمنا" </a:t>
            </a:r>
            <a:r>
              <a:rPr lang="fa-IR" sz="2500" b="1" dirty="0" err="1">
                <a:cs typeface="2  Nazanin" panose="00000400000000000000" pitchFamily="2" charset="-78"/>
              </a:rPr>
              <a:t>برخي</a:t>
            </a:r>
            <a:r>
              <a:rPr lang="fa-IR" sz="2500" b="1" dirty="0">
                <a:cs typeface="2  Nazanin" panose="00000400000000000000" pitchFamily="2" charset="-78"/>
              </a:rPr>
              <a:t> از </a:t>
            </a:r>
            <a:r>
              <a:rPr lang="fa-IR" sz="2500" b="1" dirty="0" err="1">
                <a:cs typeface="2  Nazanin" panose="00000400000000000000" pitchFamily="2" charset="-78"/>
              </a:rPr>
              <a:t>فانكشنها</a:t>
            </a:r>
            <a:r>
              <a:rPr lang="fa-IR" sz="2500" b="1" dirty="0">
                <a:cs typeface="2  Nazanin" panose="00000400000000000000" pitchFamily="2" charset="-78"/>
              </a:rPr>
              <a:t> از </a:t>
            </a:r>
            <a:r>
              <a:rPr lang="fa-IR" sz="2500" b="1" dirty="0" smtClean="0">
                <a:cs typeface="2  Nazanin" panose="00000400000000000000" pitchFamily="2" charset="-78"/>
              </a:rPr>
              <a:t>نود</a:t>
            </a:r>
            <a:r>
              <a:rPr lang="en-US" sz="2500" b="1" dirty="0" smtClean="0">
                <a:cs typeface="2  Nazanin" panose="00000400000000000000" pitchFamily="2" charset="-78"/>
              </a:rPr>
              <a:t>CCN</a:t>
            </a:r>
            <a:r>
              <a:rPr lang="fa-IR" sz="2500" b="1" dirty="0" smtClean="0">
                <a:cs typeface="2  Nazanin" panose="00000400000000000000" pitchFamily="2" charset="-78"/>
              </a:rPr>
              <a:t> </a:t>
            </a:r>
            <a:r>
              <a:rPr lang="fa-IR" sz="2500" b="1" dirty="0" err="1" smtClean="0">
                <a:cs typeface="2  Nazanin" panose="00000400000000000000" pitchFamily="2" charset="-78"/>
              </a:rPr>
              <a:t>كاسته</a:t>
            </a:r>
            <a:r>
              <a:rPr lang="fa-IR" sz="2500" b="1" dirty="0" smtClean="0">
                <a:cs typeface="2  Nazanin" panose="00000400000000000000" pitchFamily="2" charset="-78"/>
              </a:rPr>
              <a:t> </a:t>
            </a:r>
            <a:r>
              <a:rPr lang="fa-IR" sz="2500" b="1" dirty="0">
                <a:cs typeface="2  Nazanin" panose="00000400000000000000" pitchFamily="2" charset="-78"/>
              </a:rPr>
              <a:t>شده و </a:t>
            </a:r>
            <a:r>
              <a:rPr lang="fa-IR" sz="2500" b="1" dirty="0" err="1">
                <a:cs typeface="2  Nazanin" panose="00000400000000000000" pitchFamily="2" charset="-78"/>
              </a:rPr>
              <a:t>كنترل</a:t>
            </a:r>
            <a:r>
              <a:rPr lang="fa-IR" sz="2500" b="1" dirty="0">
                <a:cs typeface="2  Nazanin" panose="00000400000000000000" pitchFamily="2" charset="-78"/>
              </a:rPr>
              <a:t> آنها </a:t>
            </a:r>
            <a:r>
              <a:rPr lang="fa-IR" sz="2500" b="1" dirty="0" smtClean="0">
                <a:cs typeface="2  Nazanin" panose="00000400000000000000" pitchFamily="2" charset="-78"/>
              </a:rPr>
              <a:t>برعهده نود </a:t>
            </a:r>
            <a:r>
              <a:rPr lang="fa-IR" sz="2500" b="1" dirty="0" err="1">
                <a:cs typeface="2  Nazanin" panose="00000400000000000000" pitchFamily="2" charset="-78"/>
              </a:rPr>
              <a:t>جديدي</a:t>
            </a:r>
            <a:r>
              <a:rPr lang="fa-IR" sz="2500" b="1" dirty="0">
                <a:cs typeface="2  Nazanin" panose="00000400000000000000" pitchFamily="2" charset="-78"/>
              </a:rPr>
              <a:t> بنام </a:t>
            </a:r>
            <a:r>
              <a:rPr lang="en-US" sz="2500" b="1" dirty="0" smtClean="0">
                <a:cs typeface="2  Nazanin" panose="00000400000000000000" pitchFamily="2" charset="-78"/>
              </a:rPr>
              <a:t> RN</a:t>
            </a:r>
            <a:r>
              <a:rPr lang="fa-IR" sz="2500" b="1" dirty="0" err="1">
                <a:cs typeface="2  Nazanin" panose="00000400000000000000" pitchFamily="2" charset="-78"/>
              </a:rPr>
              <a:t>كه</a:t>
            </a:r>
            <a:r>
              <a:rPr lang="fa-IR" sz="2500" b="1" dirty="0">
                <a:cs typeface="2  Nazanin" panose="00000400000000000000" pitchFamily="2" charset="-78"/>
              </a:rPr>
              <a:t> </a:t>
            </a:r>
            <a:r>
              <a:rPr lang="fa-IR" sz="2500" b="1" dirty="0" err="1" smtClean="0">
                <a:cs typeface="2  Nazanin" panose="00000400000000000000" pitchFamily="2" charset="-78"/>
              </a:rPr>
              <a:t>درعقب</a:t>
            </a:r>
            <a:r>
              <a:rPr lang="fa-IR" sz="2500" b="1" dirty="0" smtClean="0">
                <a:cs typeface="2  Nazanin" panose="00000400000000000000" pitchFamily="2" charset="-78"/>
              </a:rPr>
              <a:t> خودرو </a:t>
            </a:r>
            <a:r>
              <a:rPr lang="fa-IR" sz="2500" b="1" dirty="0" err="1">
                <a:cs typeface="2  Nazanin" panose="00000400000000000000" pitchFamily="2" charset="-78"/>
              </a:rPr>
              <a:t>جاي</a:t>
            </a:r>
            <a:r>
              <a:rPr lang="fa-IR" sz="2500" b="1" dirty="0">
                <a:cs typeface="2  Nazanin" panose="00000400000000000000" pitchFamily="2" charset="-78"/>
              </a:rPr>
              <a:t> دارد </a:t>
            </a:r>
            <a:r>
              <a:rPr lang="fa-IR" sz="2500" b="1" dirty="0" smtClean="0">
                <a:cs typeface="2  Nazanin" panose="00000400000000000000" pitchFamily="2" charset="-78"/>
              </a:rPr>
              <a:t>قرار</a:t>
            </a:r>
            <a:r>
              <a:rPr lang="fa-IR" sz="2500" b="1" dirty="0">
                <a:cs typeface="2  Nazanin" panose="00000400000000000000" pitchFamily="2" charset="-78"/>
              </a:rPr>
              <a:t>داده شده است</a:t>
            </a:r>
            <a:r>
              <a:rPr lang="fa-IR" sz="2800" b="1" dirty="0"/>
              <a:t>.</a:t>
            </a:r>
            <a:endParaRPr lang="fa-IR" sz="2500" b="1" dirty="0">
              <a:cs typeface="2  Nazanin" panose="00000400000000000000" pitchFamily="2" charset="-78"/>
            </a:endParaRPr>
          </a:p>
          <a:p>
            <a:pPr marL="0" indent="0" algn="r" rtl="1">
              <a:buNone/>
            </a:pPr>
            <a:endParaRPr lang="fa-IR" sz="2500" b="1" dirty="0">
              <a:cs typeface="2  Nazanin" panose="00000400000000000000" pitchFamily="2" charset="-78"/>
            </a:endParaRPr>
          </a:p>
          <a:p>
            <a:pPr marL="0" indent="0" algn="r" rtl="1">
              <a:buNone/>
            </a:pPr>
            <a:endParaRPr lang="fa-IR" sz="2500" b="1" dirty="0">
              <a:cs typeface="2  Elham"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8265915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a:ln>
                  <a:solidFill>
                    <a:schemeClr val="bg1"/>
                  </a:solidFill>
                </a:ln>
                <a:solidFill>
                  <a:schemeClr val="tx1"/>
                </a:solidFill>
                <a:cs typeface="2  Elham" panose="00000400000000000000" pitchFamily="2" charset="-78"/>
              </a:rPr>
              <a:t>سیستم مالتی </a:t>
            </a:r>
            <a:r>
              <a:rPr lang="fa-IR" sz="4000" b="1" dirty="0" err="1">
                <a:ln>
                  <a:solidFill>
                    <a:schemeClr val="bg1"/>
                  </a:solidFill>
                </a:ln>
                <a:solidFill>
                  <a:schemeClr val="tx1"/>
                </a:solidFill>
                <a:cs typeface="2  Elham" panose="00000400000000000000" pitchFamily="2" charset="-78"/>
              </a:rPr>
              <a:t>پلکس</a:t>
            </a:r>
            <a:r>
              <a:rPr lang="fa-IR" sz="4000" b="1" dirty="0">
                <a:ln>
                  <a:solidFill>
                    <a:schemeClr val="bg1"/>
                  </a:solidFill>
                </a:ln>
                <a:solidFill>
                  <a:schemeClr val="tx1"/>
                </a:solidFill>
                <a:cs typeface="2  Elham" panose="00000400000000000000" pitchFamily="2" charset="-78"/>
              </a:rPr>
              <a:t> ایران</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fa-IR" sz="3000" b="1" dirty="0" smtClean="0">
                <a:cs typeface="2  Elham" panose="00000400000000000000" pitchFamily="2" charset="-78"/>
              </a:rPr>
              <a:t>مقایسه سه نوع سیستم مالتی </a:t>
            </a:r>
            <a:r>
              <a:rPr lang="fa-IR" sz="3000" b="1" dirty="0" err="1" smtClean="0">
                <a:cs typeface="2  Elham" panose="00000400000000000000" pitchFamily="2" charset="-78"/>
              </a:rPr>
              <a:t>پلکس</a:t>
            </a:r>
            <a:r>
              <a:rPr lang="fa-IR" sz="3000" b="1" dirty="0" smtClean="0">
                <a:cs typeface="2  Elham" panose="00000400000000000000" pitchFamily="2" charset="-78"/>
              </a:rPr>
              <a:t> ایرانی:</a:t>
            </a:r>
            <a:endParaRPr lang="en-US" sz="2800" b="1" dirty="0" smtClean="0"/>
          </a:p>
          <a:p>
            <a:pPr marL="0" indent="0" algn="r" rtl="1">
              <a:lnSpc>
                <a:spcPct val="150000"/>
              </a:lnSpc>
              <a:buNone/>
            </a:pPr>
            <a:r>
              <a:rPr lang="en-US" sz="2800" b="1" dirty="0" smtClean="0"/>
              <a:t>MUX -1</a:t>
            </a:r>
            <a:r>
              <a:rPr lang="fa-IR" sz="2800" b="1" dirty="0" smtClean="0"/>
              <a:t>:</a:t>
            </a:r>
          </a:p>
          <a:p>
            <a:pPr marL="0" indent="0" algn="r" rtl="1">
              <a:lnSpc>
                <a:spcPct val="150000"/>
              </a:lnSpc>
              <a:buNone/>
            </a:pPr>
            <a:r>
              <a:rPr lang="fa-IR" sz="2500" b="1" dirty="0" smtClean="0">
                <a:cs typeface="2  Nazanin" panose="00000400000000000000" pitchFamily="2" charset="-78"/>
              </a:rPr>
              <a:t>دارای 5نود(</a:t>
            </a:r>
            <a:r>
              <a:rPr lang="en-US" sz="2500" dirty="0" smtClean="0">
                <a:cs typeface="2  Nazanin" panose="00000400000000000000" pitchFamily="2" charset="-78"/>
              </a:rPr>
              <a:t>CCN,FN,ICN,PDN,DDN</a:t>
            </a:r>
            <a:r>
              <a:rPr lang="fa-IR" sz="2500" dirty="0" smtClean="0">
                <a:cs typeface="2  Nazanin" panose="00000400000000000000" pitchFamily="2" charset="-78"/>
              </a:rPr>
              <a:t>) می باشد.</a:t>
            </a:r>
            <a:endParaRPr lang="en-US" sz="2500" b="1" dirty="0" smtClean="0">
              <a:cs typeface="2  Nazanin" panose="00000400000000000000" pitchFamily="2" charset="-78"/>
            </a:endParaRPr>
          </a:p>
          <a:p>
            <a:pPr marL="0" indent="0" algn="r" rtl="1">
              <a:lnSpc>
                <a:spcPct val="150000"/>
              </a:lnSpc>
              <a:buNone/>
            </a:pPr>
            <a:r>
              <a:rPr lang="en-US" sz="2800" b="1" dirty="0" smtClean="0"/>
              <a:t>ECO MUX -2</a:t>
            </a:r>
            <a:r>
              <a:rPr lang="fa-IR" sz="2800" b="1" dirty="0" smtClean="0"/>
              <a:t>:</a:t>
            </a:r>
          </a:p>
          <a:p>
            <a:pPr marL="0" indent="0" algn="r" rtl="1">
              <a:lnSpc>
                <a:spcPct val="150000"/>
              </a:lnSpc>
              <a:buNone/>
            </a:pPr>
            <a:r>
              <a:rPr lang="fa-IR" sz="2500" b="1" dirty="0" smtClean="0">
                <a:cs typeface="2  Nazanin" panose="00000400000000000000" pitchFamily="2" charset="-78"/>
              </a:rPr>
              <a:t>دارای5نود(</a:t>
            </a:r>
            <a:r>
              <a:rPr lang="en-US" sz="2500" dirty="0" smtClean="0">
                <a:cs typeface="2  Nazanin" panose="00000400000000000000" pitchFamily="2" charset="-78"/>
              </a:rPr>
              <a:t>BCM,FCM,ICN,ABS,EMS</a:t>
            </a:r>
            <a:r>
              <a:rPr lang="fa-IR" sz="2500" dirty="0" smtClean="0">
                <a:cs typeface="2  Nazanin" panose="00000400000000000000" pitchFamily="2" charset="-78"/>
              </a:rPr>
              <a:t>)</a:t>
            </a:r>
            <a:r>
              <a:rPr lang="en-US" sz="2500" dirty="0" smtClean="0">
                <a:cs typeface="2  Nazanin" panose="00000400000000000000" pitchFamily="2" charset="-78"/>
              </a:rPr>
              <a:t> </a:t>
            </a:r>
            <a:r>
              <a:rPr lang="fa-IR" sz="2500" dirty="0" smtClean="0">
                <a:cs typeface="2  Nazanin" panose="00000400000000000000" pitchFamily="2" charset="-78"/>
              </a:rPr>
              <a:t>مي </a:t>
            </a:r>
            <a:r>
              <a:rPr lang="fa-IR" sz="2500" dirty="0">
                <a:cs typeface="2  Nazanin" panose="00000400000000000000" pitchFamily="2" charset="-78"/>
              </a:rPr>
              <a:t>باشد.</a:t>
            </a:r>
            <a:endParaRPr lang="en-US" sz="2500" b="1" dirty="0" smtClean="0">
              <a:cs typeface="2  Nazanin" panose="00000400000000000000" pitchFamily="2" charset="-78"/>
            </a:endParaRPr>
          </a:p>
          <a:p>
            <a:pPr marL="0" indent="0" algn="r" rtl="1">
              <a:lnSpc>
                <a:spcPct val="150000"/>
              </a:lnSpc>
              <a:buNone/>
            </a:pPr>
            <a:r>
              <a:rPr lang="en-US" sz="2800" b="1" dirty="0" smtClean="0"/>
              <a:t> :SMS MUX -3</a:t>
            </a:r>
          </a:p>
          <a:p>
            <a:pPr marL="0" indent="0" algn="r" rtl="1">
              <a:lnSpc>
                <a:spcPct val="150000"/>
              </a:lnSpc>
              <a:buNone/>
            </a:pPr>
            <a:r>
              <a:rPr lang="fa-IR" sz="2500" dirty="0" smtClean="0">
                <a:cs typeface="2  Nazanin" panose="00000400000000000000" pitchFamily="2" charset="-78"/>
              </a:rPr>
              <a:t>دارای6 نود </a:t>
            </a:r>
            <a:r>
              <a:rPr lang="en-US" sz="2500" dirty="0" smtClean="0">
                <a:cs typeface="2  Nazanin" panose="00000400000000000000" pitchFamily="2" charset="-78"/>
              </a:rPr>
              <a:t>(CCN,FN,RN,ICN,DCN,ABS)</a:t>
            </a:r>
            <a:r>
              <a:rPr lang="fa-IR" sz="2500" dirty="0" smtClean="0">
                <a:cs typeface="2  Nazanin" panose="00000400000000000000" pitchFamily="2" charset="-78"/>
              </a:rPr>
              <a:t> می باشد.</a:t>
            </a:r>
            <a:endParaRPr lang="fa-IR" sz="2500" b="1" dirty="0" smtClean="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103285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0" y="0"/>
            <a:ext cx="9144000" cy="6858000"/>
          </a:xfrm>
          <a:solidFill>
            <a:srgbClr val="00B0F0"/>
          </a:solidFill>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lnSpc>
                <a:spcPct val="250000"/>
              </a:lnSpc>
              <a:buNone/>
            </a:pPr>
            <a:endParaRPr lang="fa-IR" sz="4500" b="1" dirty="0" smtClean="0">
              <a:cs typeface="2  Elham" panose="00000400000000000000" pitchFamily="2" charset="-78"/>
            </a:endParaRPr>
          </a:p>
          <a:p>
            <a:pPr marL="0" indent="0" algn="r" rtl="1">
              <a:lnSpc>
                <a:spcPct val="200000"/>
              </a:lnSpc>
              <a:buNone/>
            </a:pPr>
            <a:r>
              <a:rPr lang="fa-IR" sz="4500" b="1" dirty="0">
                <a:cs typeface="2  Elham" panose="00000400000000000000" pitchFamily="2" charset="-78"/>
              </a:rPr>
              <a:t> </a:t>
            </a:r>
            <a:r>
              <a:rPr lang="fa-IR" sz="4500" b="1" dirty="0" smtClean="0">
                <a:cs typeface="2  Elham" panose="00000400000000000000" pitchFamily="2" charset="-78"/>
              </a:rPr>
              <a:t>        </a:t>
            </a:r>
            <a:r>
              <a:rPr lang="fa-IR" sz="5000" b="1" dirty="0" smtClean="0">
                <a:solidFill>
                  <a:schemeClr val="tx1"/>
                </a:solidFill>
                <a:cs typeface="2  Elham" panose="00000400000000000000" pitchFamily="2" charset="-78"/>
              </a:rPr>
              <a:t>معرفي </a:t>
            </a:r>
            <a:r>
              <a:rPr lang="fa-IR" sz="5000" b="1" dirty="0" err="1">
                <a:solidFill>
                  <a:schemeClr val="tx1"/>
                </a:solidFill>
                <a:cs typeface="2  Elham" panose="00000400000000000000" pitchFamily="2" charset="-78"/>
              </a:rPr>
              <a:t>سيستم</a:t>
            </a:r>
            <a:r>
              <a:rPr lang="fa-IR" sz="5000" b="1" dirty="0">
                <a:solidFill>
                  <a:schemeClr val="tx1"/>
                </a:solidFill>
                <a:cs typeface="2  Elham" panose="00000400000000000000" pitchFamily="2" charset="-78"/>
              </a:rPr>
              <a:t> </a:t>
            </a:r>
            <a:r>
              <a:rPr lang="fa-IR" sz="5000" b="1" dirty="0" err="1">
                <a:solidFill>
                  <a:schemeClr val="tx1"/>
                </a:solidFill>
                <a:cs typeface="2  Elham" panose="00000400000000000000" pitchFamily="2" charset="-78"/>
              </a:rPr>
              <a:t>مالتي</a:t>
            </a:r>
            <a:r>
              <a:rPr lang="fa-IR" sz="5000" b="1" dirty="0">
                <a:solidFill>
                  <a:schemeClr val="tx1"/>
                </a:solidFill>
                <a:cs typeface="2  Elham" panose="00000400000000000000" pitchFamily="2" charset="-78"/>
              </a:rPr>
              <a:t> </a:t>
            </a:r>
            <a:r>
              <a:rPr lang="fa-IR" sz="5000" b="1" dirty="0" err="1">
                <a:solidFill>
                  <a:schemeClr val="tx1"/>
                </a:solidFill>
                <a:cs typeface="2  Elham" panose="00000400000000000000" pitchFamily="2" charset="-78"/>
              </a:rPr>
              <a:t>پلكس</a:t>
            </a:r>
            <a:r>
              <a:rPr lang="fa-IR" sz="5000" b="1" dirty="0">
                <a:solidFill>
                  <a:schemeClr val="tx1"/>
                </a:solidFill>
                <a:cs typeface="2  Elham" panose="00000400000000000000" pitchFamily="2" charset="-78"/>
              </a:rPr>
              <a:t> </a:t>
            </a:r>
            <a:r>
              <a:rPr lang="fa-IR" sz="5000" b="1" dirty="0" err="1">
                <a:solidFill>
                  <a:schemeClr val="tx1"/>
                </a:solidFill>
                <a:cs typeface="2  Elham" panose="00000400000000000000" pitchFamily="2" charset="-78"/>
              </a:rPr>
              <a:t>جديد</a:t>
            </a:r>
            <a:r>
              <a:rPr lang="fa-IR" sz="5000" b="1" dirty="0">
                <a:solidFill>
                  <a:schemeClr val="tx1"/>
                </a:solidFill>
                <a:cs typeface="2  Elham" panose="00000400000000000000" pitchFamily="2" charset="-78"/>
              </a:rPr>
              <a:t> </a:t>
            </a:r>
            <a:endParaRPr lang="fa-IR" sz="5000" b="1" dirty="0" smtClean="0">
              <a:solidFill>
                <a:schemeClr val="tx1"/>
              </a:solidFill>
              <a:cs typeface="2  Elham" panose="00000400000000000000" pitchFamily="2" charset="-78"/>
            </a:endParaRPr>
          </a:p>
          <a:p>
            <a:pPr marL="0" indent="0" algn="r" rtl="1">
              <a:buNone/>
            </a:pPr>
            <a:r>
              <a:rPr lang="en-US" sz="5000" dirty="0" smtClean="0">
                <a:solidFill>
                  <a:schemeClr val="tx1"/>
                </a:solidFill>
                <a:cs typeface="2  Elham" panose="00000400000000000000" pitchFamily="2" charset="-78"/>
              </a:rPr>
              <a:t>SMS MUX</a:t>
            </a:r>
            <a:r>
              <a:rPr lang="en-US" sz="4500" dirty="0" smtClean="0">
                <a:cs typeface="2  Elham" panose="00000400000000000000" pitchFamily="2" charset="-78"/>
              </a:rPr>
              <a:t>                     </a:t>
            </a:r>
            <a:endParaRPr lang="fa-IR" sz="4500" b="1" dirty="0" smtClean="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41429177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err="1" smtClean="0">
                <a:cs typeface="2  Elham" panose="00000400000000000000" pitchFamily="2" charset="-78"/>
              </a:rPr>
              <a:t>نودها</a:t>
            </a:r>
            <a:r>
              <a:rPr lang="fa-IR" sz="4000" b="1" dirty="0" smtClean="0">
                <a:cs typeface="2  Elham" panose="00000400000000000000" pitchFamily="2" charset="-78"/>
              </a:rPr>
              <a:t> در سیستم برق</a:t>
            </a:r>
            <a:r>
              <a:rPr lang="en-US" sz="4000" b="1" dirty="0" smtClean="0">
                <a:cs typeface="2  Elham" panose="00000400000000000000" pitchFamily="2" charset="-78"/>
              </a:rPr>
              <a:t>SMS MUX</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fa-IR" sz="2500" b="1" dirty="0" smtClean="0">
                <a:cs typeface="2  Nazanin" panose="00000400000000000000" pitchFamily="2" charset="-78"/>
              </a:rPr>
              <a:t>1- نود مرکزی یا </a:t>
            </a:r>
            <a:r>
              <a:rPr lang="en-US" sz="2500" b="1" dirty="0" smtClean="0">
                <a:cs typeface="2  Nazanin" panose="00000400000000000000" pitchFamily="2" charset="-78"/>
              </a:rPr>
              <a:t>CCN</a:t>
            </a:r>
          </a:p>
          <a:p>
            <a:pPr marL="0" indent="0" algn="r" rtl="1">
              <a:buNone/>
            </a:pPr>
            <a:r>
              <a:rPr lang="fa-IR" sz="2500" b="1" dirty="0" smtClean="0">
                <a:cs typeface="2  Nazanin" panose="00000400000000000000" pitchFamily="2" charset="-78"/>
              </a:rPr>
              <a:t>2- نود جلو یا نود </a:t>
            </a:r>
            <a:r>
              <a:rPr lang="en-US" sz="2500" b="1" dirty="0" smtClean="0">
                <a:cs typeface="2  Nazanin" panose="00000400000000000000" pitchFamily="2" charset="-78"/>
              </a:rPr>
              <a:t>FN</a:t>
            </a:r>
            <a:endParaRPr lang="fa-IR" sz="2500" b="1" dirty="0" smtClean="0">
              <a:cs typeface="2  Nazanin" panose="00000400000000000000" pitchFamily="2" charset="-78"/>
            </a:endParaRPr>
          </a:p>
          <a:p>
            <a:pPr marL="0" indent="0" algn="r" rtl="1">
              <a:buNone/>
            </a:pPr>
            <a:r>
              <a:rPr lang="fa-IR" sz="2500" b="1" dirty="0" smtClean="0">
                <a:cs typeface="2  Nazanin" panose="00000400000000000000" pitchFamily="2" charset="-78"/>
              </a:rPr>
              <a:t>3- نود درب راننده یا </a:t>
            </a:r>
            <a:r>
              <a:rPr lang="en-US" sz="2500" b="1" dirty="0" smtClean="0">
                <a:cs typeface="2  Nazanin" panose="00000400000000000000" pitchFamily="2" charset="-78"/>
              </a:rPr>
              <a:t>DDN</a:t>
            </a:r>
            <a:endParaRPr lang="fa-IR" sz="2500" b="1" dirty="0" smtClean="0">
              <a:cs typeface="2  Nazanin" panose="00000400000000000000" pitchFamily="2" charset="-78"/>
            </a:endParaRPr>
          </a:p>
          <a:p>
            <a:pPr marL="0" indent="0" algn="r" rtl="1">
              <a:buNone/>
            </a:pPr>
            <a:r>
              <a:rPr lang="fa-IR" sz="2500" b="1" dirty="0" smtClean="0">
                <a:cs typeface="2  Nazanin" panose="00000400000000000000" pitchFamily="2" charset="-78"/>
              </a:rPr>
              <a:t>4- نود درب شاگرد یا </a:t>
            </a:r>
            <a:r>
              <a:rPr lang="en-US" sz="2500" b="1" dirty="0" smtClean="0">
                <a:cs typeface="2  Nazanin" panose="00000400000000000000" pitchFamily="2" charset="-78"/>
              </a:rPr>
              <a:t>PDN</a:t>
            </a:r>
            <a:endParaRPr lang="fa-IR" sz="2500" b="1" dirty="0" smtClean="0">
              <a:cs typeface="2  Nazanin" panose="00000400000000000000" pitchFamily="2" charset="-78"/>
            </a:endParaRPr>
          </a:p>
          <a:p>
            <a:pPr marL="0" indent="0" algn="r" rtl="1">
              <a:buNone/>
            </a:pPr>
            <a:r>
              <a:rPr lang="fa-IR" sz="2500" b="1" dirty="0" smtClean="0">
                <a:cs typeface="2  Nazanin" panose="00000400000000000000" pitchFamily="2" charset="-78"/>
              </a:rPr>
              <a:t>5- نود پشت آمپر یا </a:t>
            </a:r>
            <a:r>
              <a:rPr lang="en-US" sz="2500" b="1" dirty="0" smtClean="0">
                <a:cs typeface="2  Nazanin" panose="00000400000000000000" pitchFamily="2" charset="-78"/>
              </a:rPr>
              <a:t>ICN</a:t>
            </a:r>
            <a:endParaRPr lang="fa-IR" sz="2500" b="1" dirty="0" smtClean="0">
              <a:cs typeface="2  Nazanin" panose="00000400000000000000" pitchFamily="2" charset="-78"/>
            </a:endParaRPr>
          </a:p>
          <a:p>
            <a:pPr marL="0" indent="0" algn="r" rtl="1">
              <a:buNone/>
            </a:pPr>
            <a:endParaRPr lang="fa-IR" sz="2500" b="1" dirty="0">
              <a:cs typeface="2  Nazanin" panose="00000400000000000000" pitchFamily="2" charset="-78"/>
            </a:endParaRPr>
          </a:p>
          <a:p>
            <a:pPr marL="0" indent="0" algn="r" rtl="1">
              <a:buNone/>
            </a:pPr>
            <a:r>
              <a:rPr lang="fa-IR" sz="3000" b="1" dirty="0" smtClean="0">
                <a:cs typeface="2  Elham" panose="00000400000000000000" pitchFamily="2" charset="-78"/>
              </a:rPr>
              <a:t>توجه:</a:t>
            </a:r>
          </a:p>
          <a:p>
            <a:pPr marL="0" indent="0" algn="r" rtl="1">
              <a:buNone/>
            </a:pPr>
            <a:r>
              <a:rPr lang="fa-IR" sz="2500" b="1" dirty="0" smtClean="0">
                <a:cs typeface="2  Baran" panose="00000400000000000000" pitchFamily="2" charset="-78"/>
              </a:rPr>
              <a:t>نود</a:t>
            </a:r>
            <a:r>
              <a:rPr lang="en-US" sz="2500" b="1" dirty="0" smtClean="0">
                <a:cs typeface="2  Baran" panose="00000400000000000000" pitchFamily="2" charset="-78"/>
              </a:rPr>
              <a:t> CCN</a:t>
            </a:r>
            <a:r>
              <a:rPr lang="fa-IR" sz="2500" b="1" dirty="0" smtClean="0">
                <a:cs typeface="2  Baran" panose="00000400000000000000" pitchFamily="2" charset="-78"/>
              </a:rPr>
              <a:t>نود مرکزی شبکه مالتی </a:t>
            </a:r>
            <a:r>
              <a:rPr lang="fa-IR" sz="2500" b="1" dirty="0" err="1" smtClean="0">
                <a:cs typeface="2  Baran" panose="00000400000000000000" pitchFamily="2" charset="-78"/>
              </a:rPr>
              <a:t>پلکس</a:t>
            </a:r>
            <a:r>
              <a:rPr lang="fa-IR" sz="2500" b="1" dirty="0" smtClean="0">
                <a:cs typeface="2  Baran" panose="00000400000000000000" pitchFamily="2" charset="-78"/>
              </a:rPr>
              <a:t> </a:t>
            </a:r>
            <a:r>
              <a:rPr lang="en-US" sz="2500" b="1" dirty="0" smtClean="0">
                <a:cs typeface="2  Baran" panose="00000400000000000000" pitchFamily="2" charset="-78"/>
              </a:rPr>
              <a:t>SMS</a:t>
            </a:r>
            <a:r>
              <a:rPr lang="fa-IR" sz="2500" b="1" dirty="0" smtClean="0">
                <a:cs typeface="2  Baran" panose="00000400000000000000" pitchFamily="2" charset="-78"/>
              </a:rPr>
              <a:t> بوده و نقطه ارتباطی دیگر نود ها با یکدیگر می باشد.</a:t>
            </a: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18559209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smtClean="0">
                <a:cs typeface="2  Elham" panose="00000400000000000000" pitchFamily="2" charset="-78"/>
              </a:rPr>
              <a:t>آشنایی با سه عنصر</a:t>
            </a:r>
            <a:r>
              <a:rPr lang="en-US" sz="4000" b="1" dirty="0" smtClean="0">
                <a:cs typeface="2  Elham" panose="00000400000000000000" pitchFamily="2" charset="-78"/>
              </a:rPr>
              <a:t> BSI </a:t>
            </a:r>
            <a:r>
              <a:rPr lang="fa-IR" sz="4000" b="1" dirty="0" smtClean="0">
                <a:cs typeface="2  Elham" panose="00000400000000000000" pitchFamily="2" charset="-78"/>
              </a:rPr>
              <a:t>،</a:t>
            </a:r>
            <a:r>
              <a:rPr lang="en-US" sz="4000" b="1" dirty="0" smtClean="0">
                <a:cs typeface="2  Elham" panose="00000400000000000000" pitchFamily="2" charset="-78"/>
              </a:rPr>
              <a:t>BSM</a:t>
            </a:r>
            <a:r>
              <a:rPr lang="fa-IR" sz="4000" b="1" dirty="0" smtClean="0">
                <a:cs typeface="2  Elham" panose="00000400000000000000" pitchFamily="2" charset="-78"/>
              </a:rPr>
              <a:t> و </a:t>
            </a:r>
            <a:r>
              <a:rPr lang="en-US" sz="4000" b="1" dirty="0" smtClean="0">
                <a:cs typeface="2  Elham" panose="00000400000000000000" pitchFamily="2" charset="-78"/>
              </a:rPr>
              <a:t>COM2000</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fa-IR" sz="3500" b="1" dirty="0" smtClean="0">
                <a:cs typeface="2  Elham" panose="00000400000000000000" pitchFamily="2" charset="-78"/>
              </a:rPr>
              <a:t>به عنوان مثال:</a:t>
            </a:r>
          </a:p>
          <a:p>
            <a:pPr marL="0" indent="0" algn="r" rtl="1">
              <a:lnSpc>
                <a:spcPct val="150000"/>
              </a:lnSpc>
              <a:buNone/>
            </a:pPr>
            <a:r>
              <a:rPr lang="fa-IR" sz="2500" b="1" dirty="0" smtClean="0">
                <a:cs typeface="2  Elham" panose="00000400000000000000" pitchFamily="2" charset="-78"/>
              </a:rPr>
              <a:t>روشن </a:t>
            </a:r>
            <a:r>
              <a:rPr lang="fa-IR" sz="2500" b="1" dirty="0">
                <a:cs typeface="2  Elham" panose="00000400000000000000" pitchFamily="2" charset="-78"/>
              </a:rPr>
              <a:t>شدن چراغ ها یا </a:t>
            </a:r>
            <a:r>
              <a:rPr lang="fa-IR" sz="2500" b="1" dirty="0" smtClean="0">
                <a:cs typeface="2  Elham" panose="00000400000000000000" pitchFamily="2" charset="-78"/>
              </a:rPr>
              <a:t>بوق زدن:</a:t>
            </a:r>
          </a:p>
          <a:p>
            <a:pPr marL="0" indent="0" algn="r" rtl="1">
              <a:lnSpc>
                <a:spcPct val="150000"/>
              </a:lnSpc>
              <a:buNone/>
            </a:pPr>
            <a:r>
              <a:rPr lang="fa-IR" sz="2500" b="1" dirty="0" smtClean="0">
                <a:cs typeface="2  Nazanin" panose="00000400000000000000" pitchFamily="2" charset="-78"/>
              </a:rPr>
              <a:t>ابتدا </a:t>
            </a:r>
            <a:r>
              <a:rPr lang="fa-IR" sz="2500" b="1" dirty="0">
                <a:cs typeface="2  Nazanin" panose="00000400000000000000" pitchFamily="2" charset="-78"/>
              </a:rPr>
              <a:t>این فرایند توسط </a:t>
            </a:r>
            <a:r>
              <a:rPr lang="en-US" sz="2500" b="1" dirty="0" smtClean="0">
                <a:cs typeface="2  Nazanin" panose="00000400000000000000" pitchFamily="2" charset="-78"/>
              </a:rPr>
              <a:t>COM 2000</a:t>
            </a:r>
            <a:r>
              <a:rPr lang="fa-IR" sz="2500" b="1" dirty="0" smtClean="0">
                <a:cs typeface="2  Nazanin" panose="00000400000000000000" pitchFamily="2" charset="-78"/>
              </a:rPr>
              <a:t> </a:t>
            </a:r>
            <a:r>
              <a:rPr lang="fa-IR" sz="2500" b="1" dirty="0">
                <a:cs typeface="2  Nazanin" panose="00000400000000000000" pitchFamily="2" charset="-78"/>
              </a:rPr>
              <a:t>تجزیه و تحلیل می </a:t>
            </a:r>
            <a:r>
              <a:rPr lang="fa-IR" sz="2500" b="1" dirty="0" smtClean="0">
                <a:cs typeface="2  Nazanin" panose="00000400000000000000" pitchFamily="2" charset="-78"/>
              </a:rPr>
              <a:t>شود</a:t>
            </a:r>
            <a:r>
              <a:rPr lang="fa-IR" sz="2500" b="1" dirty="0">
                <a:cs typeface="2  Nazanin" panose="00000400000000000000" pitchFamily="2" charset="-78"/>
              </a:rPr>
              <a:t>،</a:t>
            </a:r>
            <a:r>
              <a:rPr lang="fa-IR" sz="2500" b="1" dirty="0" smtClean="0">
                <a:cs typeface="2  Nazanin" panose="00000400000000000000" pitchFamily="2" charset="-78"/>
              </a:rPr>
              <a:t> </a:t>
            </a:r>
            <a:r>
              <a:rPr lang="fa-IR" sz="2500" b="1" dirty="0">
                <a:cs typeface="2  Nazanin" panose="00000400000000000000" pitchFamily="2" charset="-78"/>
              </a:rPr>
              <a:t>سپس به سمت </a:t>
            </a:r>
            <a:r>
              <a:rPr lang="en-US" sz="2500" b="1" dirty="0" smtClean="0">
                <a:cs typeface="2  Nazanin" panose="00000400000000000000" pitchFamily="2" charset="-78"/>
              </a:rPr>
              <a:t>BSI</a:t>
            </a:r>
            <a:r>
              <a:rPr lang="fa-IR" sz="2500" b="1" dirty="0" smtClean="0">
                <a:cs typeface="2  Nazanin" panose="00000400000000000000" pitchFamily="2" charset="-78"/>
              </a:rPr>
              <a:t> </a:t>
            </a:r>
            <a:r>
              <a:rPr lang="fa-IR" sz="2500" b="1" dirty="0">
                <a:cs typeface="2  Nazanin" panose="00000400000000000000" pitchFamily="2" charset="-78"/>
              </a:rPr>
              <a:t>فرستاده </a:t>
            </a:r>
            <a:r>
              <a:rPr lang="fa-IR" sz="2500" b="1" dirty="0" smtClean="0">
                <a:cs typeface="2  Nazanin" panose="00000400000000000000" pitchFamily="2" charset="-78"/>
              </a:rPr>
              <a:t>می‌شود </a:t>
            </a:r>
            <a:r>
              <a:rPr lang="en-US" sz="2500" b="1" dirty="0" smtClean="0">
                <a:cs typeface="2  Nazanin" panose="00000400000000000000" pitchFamily="2" charset="-78"/>
              </a:rPr>
              <a:t> BSI</a:t>
            </a:r>
            <a:r>
              <a:rPr lang="fa-IR" sz="2500" b="1" dirty="0" smtClean="0">
                <a:cs typeface="2  Nazanin" panose="00000400000000000000" pitchFamily="2" charset="-78"/>
              </a:rPr>
              <a:t>پس </a:t>
            </a:r>
            <a:r>
              <a:rPr lang="fa-IR" sz="2500" b="1" dirty="0">
                <a:cs typeface="2  Nazanin" panose="00000400000000000000" pitchFamily="2" charset="-78"/>
              </a:rPr>
              <a:t>از </a:t>
            </a:r>
            <a:r>
              <a:rPr lang="fa-IR" sz="2500" b="1" dirty="0" smtClean="0">
                <a:cs typeface="2  Nazanin" panose="00000400000000000000" pitchFamily="2" charset="-78"/>
              </a:rPr>
              <a:t>کدگشایی </a:t>
            </a:r>
            <a:r>
              <a:rPr lang="fa-IR" sz="2500" b="1" dirty="0">
                <a:cs typeface="2  Nazanin" panose="00000400000000000000" pitchFamily="2" charset="-78"/>
              </a:rPr>
              <a:t>و </a:t>
            </a:r>
            <a:r>
              <a:rPr lang="fa-IR" sz="2500" b="1" dirty="0" smtClean="0">
                <a:cs typeface="2  Nazanin" panose="00000400000000000000" pitchFamily="2" charset="-78"/>
              </a:rPr>
              <a:t>چک </a:t>
            </a:r>
            <a:r>
              <a:rPr lang="fa-IR" sz="2500" b="1" dirty="0">
                <a:cs typeface="2  Nazanin" panose="00000400000000000000" pitchFamily="2" charset="-78"/>
              </a:rPr>
              <a:t>کردن به </a:t>
            </a:r>
            <a:r>
              <a:rPr lang="fa-IR" sz="2500" b="1" dirty="0" smtClean="0">
                <a:cs typeface="2  Nazanin" panose="00000400000000000000" pitchFamily="2" charset="-78"/>
              </a:rPr>
              <a:t>سمت </a:t>
            </a:r>
            <a:r>
              <a:rPr lang="en-US" sz="2500" b="1" dirty="0" smtClean="0">
                <a:cs typeface="2  Nazanin" panose="00000400000000000000" pitchFamily="2" charset="-78"/>
              </a:rPr>
              <a:t> BSM</a:t>
            </a:r>
            <a:r>
              <a:rPr lang="fa-IR" sz="2500" b="1" dirty="0" smtClean="0">
                <a:cs typeface="2  Nazanin" panose="00000400000000000000" pitchFamily="2" charset="-78"/>
              </a:rPr>
              <a:t>می‌فرستد و بوق </a:t>
            </a:r>
            <a:r>
              <a:rPr lang="fa-IR" sz="2500" b="1" dirty="0">
                <a:cs typeface="2  Nazanin" panose="00000400000000000000" pitchFamily="2" charset="-78"/>
              </a:rPr>
              <a:t>به صدا در </a:t>
            </a:r>
            <a:r>
              <a:rPr lang="fa-IR" sz="2500" b="1" dirty="0" smtClean="0">
                <a:cs typeface="2  Nazanin" panose="00000400000000000000" pitchFamily="2" charset="-78"/>
              </a:rPr>
              <a:t>می‌آید</a:t>
            </a:r>
            <a:r>
              <a:rPr lang="en-US" sz="2500" b="1" dirty="0" smtClean="0">
                <a:cs typeface="2  Nazanin" panose="00000400000000000000" pitchFamily="2" charset="-78"/>
              </a:rPr>
              <a:t> </a:t>
            </a:r>
            <a:r>
              <a:rPr lang="fa-IR" sz="2500" b="1" dirty="0" smtClean="0">
                <a:cs typeface="2  Nazanin" panose="00000400000000000000" pitchFamily="2" charset="-78"/>
              </a:rPr>
              <a:t>و یا چراغ ها روشن می شوند.</a:t>
            </a:r>
            <a:endParaRPr lang="en-US" sz="2500" b="1" dirty="0" smtClean="0">
              <a:cs typeface="2  Nazanin" panose="00000400000000000000" pitchFamily="2" charset="-78"/>
            </a:endParaRPr>
          </a:p>
          <a:p>
            <a:pPr marL="0" indent="0" algn="r" rtl="1">
              <a:lnSpc>
                <a:spcPct val="150000"/>
              </a:lnSpc>
              <a:buNone/>
            </a:pPr>
            <a:endParaRPr lang="en-US" sz="2500" b="1" dirty="0" smtClean="0">
              <a:cs typeface="2  Nazanin" panose="00000400000000000000" pitchFamily="2" charset="-78"/>
            </a:endParaRPr>
          </a:p>
          <a:p>
            <a:pPr marL="0" indent="0" algn="r" rtl="1">
              <a:lnSpc>
                <a:spcPct val="150000"/>
              </a:lnSpc>
              <a:buNone/>
            </a:pPr>
            <a:endParaRPr lang="fa-IR" sz="2500" b="1" dirty="0" smtClean="0">
              <a:cs typeface="2  Nazanin" panose="00000400000000000000" pitchFamily="2" charset="-78"/>
            </a:endParaRPr>
          </a:p>
          <a:p>
            <a:pPr marL="0" indent="0" rtl="1">
              <a:lnSpc>
                <a:spcPct val="150000"/>
              </a:lnSpc>
              <a:buNone/>
            </a:pPr>
            <a:r>
              <a:rPr lang="en-US" sz="3000" b="1" dirty="0" smtClean="0">
                <a:cs typeface="2  Nazanin" panose="00000400000000000000" pitchFamily="2" charset="-78"/>
              </a:rPr>
              <a:t>COM 2000           BSI            BSM</a:t>
            </a:r>
            <a:endParaRPr lang="fa-IR" sz="3000" b="1" dirty="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5</a:t>
            </a:fld>
            <a:endParaRPr lang="en-US"/>
          </a:p>
        </p:txBody>
      </p:sp>
      <p:sp>
        <p:nvSpPr>
          <p:cNvPr id="5" name="Right Arrow 4"/>
          <p:cNvSpPr/>
          <p:nvPr/>
        </p:nvSpPr>
        <p:spPr>
          <a:xfrm>
            <a:off x="1905000" y="5715000"/>
            <a:ext cx="6858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6" name="Picture 5"/>
          <p:cNvPicPr>
            <a:picLocks noChangeAspect="1"/>
          </p:cNvPicPr>
          <p:nvPr/>
        </p:nvPicPr>
        <p:blipFill>
          <a:blip r:embed="rId2"/>
          <a:stretch>
            <a:fillRect/>
          </a:stretch>
        </p:blipFill>
        <p:spPr>
          <a:xfrm>
            <a:off x="3352800" y="5638800"/>
            <a:ext cx="719390" cy="381000"/>
          </a:xfrm>
          <a:prstGeom prst="rect">
            <a:avLst/>
          </a:prstGeom>
        </p:spPr>
      </p:pic>
    </p:spTree>
    <p:extLst>
      <p:ext uri="{BB962C8B-B14F-4D97-AF65-F5344CB8AC3E}">
        <p14:creationId xmlns:p14="http://schemas.microsoft.com/office/powerpoint/2010/main" val="2173814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err="1" smtClean="0">
                <a:cs typeface="2  Elham" panose="00000400000000000000" pitchFamily="2" charset="-78"/>
              </a:rPr>
              <a:t>نودها</a:t>
            </a:r>
            <a:r>
              <a:rPr lang="fa-IR" sz="4000" b="1" dirty="0" smtClean="0">
                <a:cs typeface="2  Elham" panose="00000400000000000000" pitchFamily="2" charset="-78"/>
              </a:rPr>
              <a:t> در سیستم برق</a:t>
            </a:r>
            <a:r>
              <a:rPr lang="en-US" sz="4000" b="1" dirty="0" smtClean="0">
                <a:cs typeface="2  Elham" panose="00000400000000000000" pitchFamily="2" charset="-78"/>
              </a:rPr>
              <a:t>SMS MUX</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lnSpc>
                <a:spcPct val="150000"/>
              </a:lnSpc>
              <a:buNone/>
            </a:pPr>
            <a:r>
              <a:rPr lang="fa-IR" sz="3000" b="1" dirty="0" smtClean="0">
                <a:cs typeface="2  Baran" panose="00000400000000000000" pitchFamily="2" charset="-78"/>
              </a:rPr>
              <a:t>چه خودرو </a:t>
            </a:r>
            <a:r>
              <a:rPr lang="fa-IR" sz="3000" b="1" dirty="0" err="1" smtClean="0">
                <a:cs typeface="2  Baran" panose="00000400000000000000" pitchFamily="2" charset="-78"/>
              </a:rPr>
              <a:t>هایی</a:t>
            </a:r>
            <a:r>
              <a:rPr lang="fa-IR" sz="3000" b="1" dirty="0" smtClean="0">
                <a:cs typeface="2  Baran" panose="00000400000000000000" pitchFamily="2" charset="-78"/>
              </a:rPr>
              <a:t> سیستم برق مالتی </a:t>
            </a:r>
            <a:r>
              <a:rPr lang="fa-IR" sz="3000" b="1" dirty="0" err="1" smtClean="0">
                <a:cs typeface="2  Baran" panose="00000400000000000000" pitchFamily="2" charset="-78"/>
              </a:rPr>
              <a:t>پلکس</a:t>
            </a:r>
            <a:r>
              <a:rPr lang="fa-IR" sz="3000" b="1" dirty="0" smtClean="0">
                <a:cs typeface="2  Baran" panose="00000400000000000000" pitchFamily="2" charset="-78"/>
              </a:rPr>
              <a:t> </a:t>
            </a:r>
            <a:r>
              <a:rPr lang="en-US" sz="3000" b="1" dirty="0" smtClean="0">
                <a:cs typeface="2  Baran" panose="00000400000000000000" pitchFamily="2" charset="-78"/>
              </a:rPr>
              <a:t>SMS</a:t>
            </a:r>
            <a:r>
              <a:rPr lang="fa-IR" sz="3000" b="1" dirty="0" smtClean="0">
                <a:cs typeface="2  Baran" panose="00000400000000000000" pitchFamily="2" charset="-78"/>
              </a:rPr>
              <a:t> دارند:</a:t>
            </a:r>
          </a:p>
          <a:p>
            <a:pPr algn="r" rtl="1">
              <a:lnSpc>
                <a:spcPct val="150000"/>
              </a:lnSpc>
            </a:pPr>
            <a:r>
              <a:rPr lang="fa-IR" sz="2500" b="1" dirty="0" smtClean="0">
                <a:cs typeface="2  Nazanin" panose="00000400000000000000" pitchFamily="2" charset="-78"/>
              </a:rPr>
              <a:t>سمند</a:t>
            </a:r>
          </a:p>
          <a:p>
            <a:pPr algn="r" rtl="1">
              <a:lnSpc>
                <a:spcPct val="150000"/>
              </a:lnSpc>
            </a:pPr>
            <a:r>
              <a:rPr lang="fa-IR" sz="2500" b="1" dirty="0" smtClean="0">
                <a:cs typeface="2  Nazanin" panose="00000400000000000000" pitchFamily="2" charset="-78"/>
              </a:rPr>
              <a:t>سورن</a:t>
            </a:r>
          </a:p>
          <a:p>
            <a:pPr algn="r" rtl="1">
              <a:lnSpc>
                <a:spcPct val="150000"/>
              </a:lnSpc>
            </a:pPr>
            <a:r>
              <a:rPr lang="fa-IR" sz="2500" b="1" dirty="0" smtClean="0">
                <a:cs typeface="2  Nazanin" panose="00000400000000000000" pitchFamily="2" charset="-78"/>
              </a:rPr>
              <a:t>دنا(معمولی و </a:t>
            </a:r>
            <a:r>
              <a:rPr lang="fa-IR" sz="2500" b="1" dirty="0" err="1" smtClean="0">
                <a:cs typeface="2  Nazanin" panose="00000400000000000000" pitchFamily="2" charset="-78"/>
              </a:rPr>
              <a:t>توربو</a:t>
            </a:r>
            <a:r>
              <a:rPr lang="fa-IR" sz="2500" b="1" dirty="0" smtClean="0">
                <a:cs typeface="2  Nazanin" panose="00000400000000000000" pitchFamily="2" charset="-78"/>
              </a:rPr>
              <a:t>)</a:t>
            </a: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37582628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a:cs typeface="2  Elham" panose="00000400000000000000" pitchFamily="2" charset="-78"/>
              </a:rPr>
              <a:t>سمند و سورن مالتی </a:t>
            </a:r>
            <a:r>
              <a:rPr lang="fa-IR" sz="4000" b="1" dirty="0" err="1" smtClean="0">
                <a:cs typeface="2  Elham" panose="00000400000000000000" pitchFamily="2" charset="-78"/>
              </a:rPr>
              <a:t>پلکس</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lnSpc>
                <a:spcPct val="150000"/>
              </a:lnSpc>
              <a:buNone/>
            </a:pPr>
            <a:r>
              <a:rPr lang="fa-IR" sz="2500" b="1" dirty="0" err="1" smtClean="0">
                <a:cs typeface="2  Nazanin" panose="00000400000000000000" pitchFamily="2" charset="-78"/>
              </a:rPr>
              <a:t>درسیستم</a:t>
            </a:r>
            <a:r>
              <a:rPr lang="fa-IR" sz="2500" b="1" dirty="0" smtClean="0">
                <a:cs typeface="2  Nazanin" panose="00000400000000000000" pitchFamily="2" charset="-78"/>
              </a:rPr>
              <a:t> </a:t>
            </a:r>
            <a:r>
              <a:rPr lang="fa-IR" sz="2500" b="1" dirty="0">
                <a:cs typeface="2  Nazanin" panose="00000400000000000000" pitchFamily="2" charset="-78"/>
              </a:rPr>
              <a:t>این خودرو با قرار گرفتن </a:t>
            </a:r>
            <a:r>
              <a:rPr lang="fa-IR" sz="2500" b="1" dirty="0" smtClean="0">
                <a:cs typeface="2  Nazanin" panose="00000400000000000000" pitchFamily="2" charset="-78"/>
              </a:rPr>
              <a:t>نود </a:t>
            </a:r>
            <a:r>
              <a:rPr lang="fa-IR" sz="2500" b="1" dirty="0">
                <a:cs typeface="2  Nazanin" panose="00000400000000000000" pitchFamily="2" charset="-78"/>
              </a:rPr>
              <a:t>های </a:t>
            </a:r>
            <a:r>
              <a:rPr lang="fa-IR" sz="2500" b="1" dirty="0" smtClean="0">
                <a:cs typeface="2  Nazanin" panose="00000400000000000000" pitchFamily="2" charset="-78"/>
              </a:rPr>
              <a:t>پنجگانه</a:t>
            </a:r>
            <a:r>
              <a:rPr lang="en-US" sz="2500" b="1" dirty="0">
                <a:cs typeface="2  Nazanin" panose="00000400000000000000" pitchFamily="2" charset="-78"/>
              </a:rPr>
              <a:t> </a:t>
            </a:r>
            <a:r>
              <a:rPr lang="en-US" sz="2500" b="1" dirty="0" smtClean="0">
                <a:cs typeface="2  Nazanin" panose="00000400000000000000" pitchFamily="2" charset="-78"/>
              </a:rPr>
              <a:t>(PDN-DDN-ICN-FN-CCN)</a:t>
            </a:r>
            <a:r>
              <a:rPr lang="fa-IR" sz="2500" b="1" dirty="0" smtClean="0">
                <a:cs typeface="2  Nazanin" panose="00000400000000000000" pitchFamily="2" charset="-78"/>
              </a:rPr>
              <a:t> </a:t>
            </a:r>
            <a:r>
              <a:rPr lang="fa-IR" sz="2500" b="1" dirty="0">
                <a:cs typeface="2  Nazanin" panose="00000400000000000000" pitchFamily="2" charset="-78"/>
              </a:rPr>
              <a:t>در </a:t>
            </a:r>
            <a:r>
              <a:rPr lang="fa-IR" sz="2500" b="1" dirty="0" err="1" smtClean="0">
                <a:cs typeface="2  Nazanin" panose="00000400000000000000" pitchFamily="2" charset="-78"/>
              </a:rPr>
              <a:t>شبکه،تمامی</a:t>
            </a:r>
            <a:r>
              <a:rPr lang="fa-IR" sz="2500" b="1" dirty="0" smtClean="0">
                <a:cs typeface="2  Nazanin" panose="00000400000000000000" pitchFamily="2" charset="-78"/>
              </a:rPr>
              <a:t> </a:t>
            </a:r>
            <a:r>
              <a:rPr lang="fa-IR" sz="2500" b="1" dirty="0">
                <a:cs typeface="2  Nazanin" panose="00000400000000000000" pitchFamily="2" charset="-78"/>
              </a:rPr>
              <a:t>اجزای الکتریکی و الکترونیکی مورد کنترل قرار </a:t>
            </a:r>
            <a:r>
              <a:rPr lang="fa-IR" sz="2500" b="1" dirty="0" err="1" smtClean="0">
                <a:cs typeface="2  Nazanin" panose="00000400000000000000" pitchFamily="2" charset="-78"/>
              </a:rPr>
              <a:t>می‌گیرد</a:t>
            </a:r>
            <a:r>
              <a:rPr lang="fa-IR" sz="2500" b="1" dirty="0" smtClean="0">
                <a:cs typeface="2  Nazanin" panose="00000400000000000000" pitchFamily="2" charset="-78"/>
              </a:rPr>
              <a:t>.</a:t>
            </a:r>
          </a:p>
          <a:p>
            <a:pPr marL="0" indent="0" algn="r" rtl="1">
              <a:lnSpc>
                <a:spcPct val="150000"/>
              </a:lnSpc>
              <a:buNone/>
            </a:pPr>
            <a:r>
              <a:rPr lang="fa-IR" sz="3000" b="1" dirty="0" smtClean="0">
                <a:cs typeface="2  Nazanin" panose="00000400000000000000" pitchFamily="2" charset="-78"/>
              </a:rPr>
              <a:t>نود</a:t>
            </a:r>
            <a:r>
              <a:rPr lang="en-US" sz="3000" b="1" dirty="0" smtClean="0">
                <a:cs typeface="2  Nazanin" panose="00000400000000000000" pitchFamily="2" charset="-78"/>
              </a:rPr>
              <a:t>NODE)</a:t>
            </a:r>
            <a:r>
              <a:rPr lang="fa-IR" sz="3000" b="1" dirty="0" smtClean="0">
                <a:cs typeface="2  Nazanin" panose="00000400000000000000" pitchFamily="2" charset="-78"/>
              </a:rPr>
              <a:t>)</a:t>
            </a:r>
            <a:r>
              <a:rPr lang="fa-IR" sz="2500" b="1" dirty="0" smtClean="0">
                <a:cs typeface="2  Nazanin" panose="00000400000000000000" pitchFamily="2" charset="-78"/>
              </a:rPr>
              <a:t>:</a:t>
            </a:r>
          </a:p>
          <a:p>
            <a:pPr marL="0" indent="0" algn="r" rtl="1">
              <a:buNone/>
            </a:pPr>
            <a:r>
              <a:rPr lang="fa-IR" sz="2500" b="1" dirty="0" smtClean="0">
                <a:cs typeface="2  Nazanin" panose="00000400000000000000" pitchFamily="2" charset="-78"/>
              </a:rPr>
              <a:t> نود به </a:t>
            </a:r>
            <a:r>
              <a:rPr lang="fa-IR" sz="2500" b="1" dirty="0">
                <a:cs typeface="2  Nazanin" panose="00000400000000000000" pitchFamily="2" charset="-78"/>
              </a:rPr>
              <a:t>معنای گره و در واقع </a:t>
            </a:r>
            <a:r>
              <a:rPr lang="fa-IR" sz="2500" b="1" dirty="0" err="1">
                <a:cs typeface="2  Nazanin" panose="00000400000000000000" pitchFamily="2" charset="-78"/>
              </a:rPr>
              <a:t>واسطی</a:t>
            </a:r>
            <a:r>
              <a:rPr lang="fa-IR" sz="2500" b="1" dirty="0">
                <a:cs typeface="2  Nazanin" panose="00000400000000000000" pitchFamily="2" charset="-78"/>
              </a:rPr>
              <a:t> جهت اتصال به </a:t>
            </a:r>
            <a:r>
              <a:rPr lang="fa-IR" sz="2500" b="1" dirty="0" smtClean="0">
                <a:cs typeface="2  Nazanin" panose="00000400000000000000" pitchFamily="2" charset="-78"/>
              </a:rPr>
              <a:t>شبکه و </a:t>
            </a:r>
            <a:r>
              <a:rPr lang="fa-IR" sz="2500" b="1" dirty="0">
                <a:cs typeface="2  Nazanin" panose="00000400000000000000" pitchFamily="2" charset="-78"/>
              </a:rPr>
              <a:t>انتقال اطلاعات می </a:t>
            </a:r>
            <a:r>
              <a:rPr lang="fa-IR" sz="2500" b="1" dirty="0" smtClean="0">
                <a:cs typeface="2  Nazanin" panose="00000400000000000000" pitchFamily="2" charset="-78"/>
              </a:rPr>
              <a:t>باشد. </a:t>
            </a:r>
          </a:p>
          <a:p>
            <a:pPr marL="0" indent="0" algn="r" rtl="1">
              <a:buNone/>
            </a:pPr>
            <a:endParaRPr lang="fa-IR" sz="2500" b="1" dirty="0">
              <a:cs typeface="2  Nazanin" panose="00000400000000000000" pitchFamily="2" charset="-78"/>
            </a:endParaRPr>
          </a:p>
          <a:p>
            <a:pPr marL="0" indent="0" algn="r" rtl="1">
              <a:buNone/>
            </a:pPr>
            <a:r>
              <a:rPr lang="fa-IR" sz="3000" b="1" dirty="0" smtClean="0">
                <a:cs typeface="2  Nazanin" panose="00000400000000000000" pitchFamily="2" charset="-78"/>
              </a:rPr>
              <a:t>بررسی </a:t>
            </a:r>
            <a:r>
              <a:rPr lang="fa-IR" sz="3000" b="1" dirty="0">
                <a:cs typeface="2  Nazanin" panose="00000400000000000000" pitchFamily="2" charset="-78"/>
              </a:rPr>
              <a:t>عملکرد انواع </a:t>
            </a:r>
            <a:r>
              <a:rPr lang="fa-IR" sz="3000" b="1" dirty="0" smtClean="0">
                <a:cs typeface="2  Nazanin" panose="00000400000000000000" pitchFamily="2" charset="-78"/>
              </a:rPr>
              <a:t>نود</a:t>
            </a:r>
            <a:r>
              <a:rPr lang="en-US" sz="3000" b="1" dirty="0" smtClean="0">
                <a:cs typeface="2  Nazanin" panose="00000400000000000000" pitchFamily="2" charset="-78"/>
              </a:rPr>
              <a:t>(NODE)</a:t>
            </a:r>
            <a:r>
              <a:rPr lang="fa-IR" sz="3000" b="1" dirty="0" smtClean="0">
                <a:cs typeface="2  Nazanin" panose="00000400000000000000" pitchFamily="2" charset="-78"/>
              </a:rPr>
              <a:t>:</a:t>
            </a:r>
          </a:p>
          <a:p>
            <a:pPr marL="0" indent="0" algn="r" rtl="1">
              <a:buNone/>
            </a:pPr>
            <a:endParaRPr lang="fa-IR" sz="2500" b="1" dirty="0" smtClean="0">
              <a:cs typeface="2  Nazanin" panose="00000400000000000000" pitchFamily="2" charset="-78"/>
            </a:endParaRPr>
          </a:p>
          <a:p>
            <a:pPr marL="0" indent="0" algn="r" rtl="1">
              <a:buNone/>
            </a:pPr>
            <a:r>
              <a:rPr lang="en-US" sz="3000" b="1" dirty="0" smtClean="0">
                <a:cs typeface="2  Nazanin" panose="00000400000000000000" pitchFamily="2" charset="-78"/>
              </a:rPr>
              <a:t>:</a:t>
            </a:r>
            <a:r>
              <a:rPr lang="en-US" sz="3000" b="1" dirty="0" err="1" smtClean="0">
                <a:cs typeface="2  Nazanin" panose="00000400000000000000" pitchFamily="2" charset="-78"/>
              </a:rPr>
              <a:t>Centeral</a:t>
            </a:r>
            <a:r>
              <a:rPr lang="en-US" sz="3000" b="1" dirty="0" smtClean="0">
                <a:cs typeface="2  Nazanin" panose="00000400000000000000" pitchFamily="2" charset="-78"/>
              </a:rPr>
              <a:t> Communication Node(CCN)</a:t>
            </a:r>
            <a:endParaRPr lang="fa-IR" sz="3000" b="1" dirty="0" smtClean="0">
              <a:cs typeface="2  Nazanin" panose="00000400000000000000" pitchFamily="2" charset="-78"/>
            </a:endParaRPr>
          </a:p>
          <a:p>
            <a:pPr marL="0" indent="0" algn="r" rtl="1">
              <a:buNone/>
            </a:pPr>
            <a:r>
              <a:rPr lang="en-US" sz="2500" b="1" dirty="0" smtClean="0">
                <a:cs typeface="2  Nazanin" panose="00000400000000000000" pitchFamily="2" charset="-78"/>
              </a:rPr>
              <a:t>CCN</a:t>
            </a:r>
            <a:r>
              <a:rPr lang="fa-IR" sz="2500" b="1" dirty="0" smtClean="0">
                <a:cs typeface="2  Nazanin" panose="00000400000000000000" pitchFamily="2" charset="-78"/>
              </a:rPr>
              <a:t>واقع </a:t>
            </a:r>
            <a:r>
              <a:rPr lang="fa-IR" sz="2500" b="1" dirty="0">
                <a:cs typeface="2  Nazanin" panose="00000400000000000000" pitchFamily="2" charset="-78"/>
              </a:rPr>
              <a:t>در زیر </a:t>
            </a:r>
            <a:r>
              <a:rPr lang="fa-IR" sz="2500" b="1" dirty="0" err="1">
                <a:cs typeface="2  Nazanin" panose="00000400000000000000" pitchFamily="2" charset="-78"/>
              </a:rPr>
              <a:t>داشبورد</a:t>
            </a:r>
            <a:r>
              <a:rPr lang="fa-IR" sz="2500" b="1" dirty="0">
                <a:cs typeface="2  Nazanin" panose="00000400000000000000" pitchFamily="2" charset="-78"/>
              </a:rPr>
              <a:t> بالای پای </a:t>
            </a:r>
            <a:r>
              <a:rPr lang="fa-IR" sz="2500" b="1" dirty="0" smtClean="0">
                <a:cs typeface="2  Nazanin" panose="00000400000000000000" pitchFamily="2" charset="-78"/>
              </a:rPr>
              <a:t>راننده قرار دارد.</a:t>
            </a: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3719643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4000" b="1" dirty="0">
                <a:cs typeface="2  Elham" panose="00000400000000000000" pitchFamily="2" charset="-78"/>
              </a:rPr>
              <a:t>سمند و سورن مالتی </a:t>
            </a:r>
            <a:r>
              <a:rPr lang="fa-IR" sz="4000" b="1" dirty="0" err="1" smtClean="0">
                <a:cs typeface="2  Elham" panose="00000400000000000000" pitchFamily="2" charset="-78"/>
              </a:rPr>
              <a:t>پلکس</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lgn="r" rtl="1">
              <a:buNone/>
            </a:pPr>
            <a:r>
              <a:rPr lang="fa-IR" sz="3000" b="1" dirty="0" smtClean="0">
                <a:cs typeface="2  Elham" panose="00000400000000000000" pitchFamily="2" charset="-78"/>
              </a:rPr>
              <a:t>وظایف نود </a:t>
            </a:r>
            <a:r>
              <a:rPr lang="en-US" sz="3000" b="1" dirty="0" smtClean="0">
                <a:cs typeface="2  Elham" panose="00000400000000000000" pitchFamily="2" charset="-78"/>
              </a:rPr>
              <a:t>CCN</a:t>
            </a:r>
            <a:r>
              <a:rPr lang="fa-IR" sz="3000" b="1" dirty="0" smtClean="0">
                <a:cs typeface="2  Elham" panose="00000400000000000000" pitchFamily="2" charset="-78"/>
              </a:rPr>
              <a:t> در سیستم برق مالتی </a:t>
            </a:r>
            <a:r>
              <a:rPr lang="fa-IR" sz="3000" b="1" dirty="0" err="1" smtClean="0">
                <a:cs typeface="2  Elham" panose="00000400000000000000" pitchFamily="2" charset="-78"/>
              </a:rPr>
              <a:t>پلکس</a:t>
            </a:r>
            <a:r>
              <a:rPr lang="fa-IR" sz="3000" b="1" dirty="0" smtClean="0">
                <a:cs typeface="2  Elham" panose="00000400000000000000" pitchFamily="2" charset="-78"/>
              </a:rPr>
              <a:t> </a:t>
            </a:r>
            <a:r>
              <a:rPr lang="en-US" sz="3000" b="1" dirty="0" smtClean="0">
                <a:cs typeface="2  Elham" panose="00000400000000000000" pitchFamily="2" charset="-78"/>
              </a:rPr>
              <a:t>SMS</a:t>
            </a:r>
            <a:r>
              <a:rPr lang="fa-IR" sz="3000" b="1" dirty="0" smtClean="0">
                <a:cs typeface="2  Elham" panose="00000400000000000000" pitchFamily="2" charset="-78"/>
              </a:rPr>
              <a:t>:</a:t>
            </a:r>
            <a:r>
              <a:rPr lang="fa-IR" sz="2500" b="1" dirty="0" smtClean="0">
                <a:cs typeface="2  Nazanin" panose="00000400000000000000" pitchFamily="2" charset="-78"/>
              </a:rPr>
              <a:t> </a:t>
            </a:r>
          </a:p>
          <a:p>
            <a:pPr marL="0" indent="0" algn="r" rtl="1">
              <a:buNone/>
            </a:pPr>
            <a:r>
              <a:rPr lang="fa-IR" sz="2500" b="1" dirty="0" smtClean="0">
                <a:cs typeface="2  Nazanin" panose="00000400000000000000" pitchFamily="2" charset="-78"/>
              </a:rPr>
              <a:t>1- خواندن حالتهای دسته چراغ(نور کوچک، نور پایین، نور بالا، مه شکن جلو، مه شکن عقب، بوق و....)</a:t>
            </a:r>
          </a:p>
          <a:p>
            <a:pPr marL="0" indent="0" algn="r" rtl="1">
              <a:buNone/>
            </a:pPr>
            <a:r>
              <a:rPr lang="fa-IR" sz="2500" b="1" dirty="0" smtClean="0">
                <a:cs typeface="2  Nazanin" panose="00000400000000000000" pitchFamily="2" charset="-78"/>
              </a:rPr>
              <a:t>2- خواندن حالتهای دسته برف پاک کن</a:t>
            </a:r>
          </a:p>
          <a:p>
            <a:pPr marL="0" indent="0" algn="r" rtl="1">
              <a:buNone/>
            </a:pPr>
            <a:r>
              <a:rPr lang="fa-IR" sz="2500" b="1" dirty="0" smtClean="0">
                <a:cs typeface="2  Nazanin" panose="00000400000000000000" pitchFamily="2" charset="-78"/>
              </a:rPr>
              <a:t>3- عملکرد استارت خودرو</a:t>
            </a:r>
          </a:p>
          <a:p>
            <a:pPr marL="0" indent="0" algn="r" rtl="1">
              <a:buNone/>
            </a:pPr>
            <a:r>
              <a:rPr lang="fa-IR" sz="2500" b="1" dirty="0" smtClean="0">
                <a:cs typeface="2  Nazanin" panose="00000400000000000000" pitchFamily="2" charset="-78"/>
              </a:rPr>
              <a:t>4- عملکرد قفل مرکزی</a:t>
            </a:r>
          </a:p>
          <a:p>
            <a:pPr marL="0" indent="0" algn="r" rtl="1">
              <a:buNone/>
            </a:pPr>
            <a:r>
              <a:rPr lang="fa-IR" sz="2500" b="1" dirty="0" smtClean="0">
                <a:cs typeface="2  Nazanin" panose="00000400000000000000" pitchFamily="2" charset="-78"/>
              </a:rPr>
              <a:t>5- گیرنده قفل مر کزی</a:t>
            </a:r>
            <a:endParaRPr lang="en-US" sz="2500" b="1" dirty="0" smtClean="0">
              <a:cs typeface="2  Nazanin" panose="00000400000000000000" pitchFamily="2" charset="-78"/>
            </a:endParaRPr>
          </a:p>
          <a:p>
            <a:pPr marL="0" indent="0" algn="r" rtl="1">
              <a:buNone/>
            </a:pPr>
            <a:r>
              <a:rPr lang="fa-IR" sz="2500" b="1" dirty="0" smtClean="0">
                <a:cs typeface="2  Nazanin" panose="00000400000000000000" pitchFamily="2" charset="-78"/>
              </a:rPr>
              <a:t>6-محاسبه سطح بنزین</a:t>
            </a:r>
          </a:p>
          <a:p>
            <a:pPr marL="0" indent="0" algn="r" rtl="1">
              <a:buNone/>
            </a:pPr>
            <a:r>
              <a:rPr lang="fa-IR" sz="2500" b="1" dirty="0" smtClean="0">
                <a:cs typeface="2  Nazanin" panose="00000400000000000000" pitchFamily="2" charset="-78"/>
              </a:rPr>
              <a:t>7-کنترل ولتاژ باتری</a:t>
            </a:r>
          </a:p>
          <a:p>
            <a:pPr marL="0" indent="0" algn="r" rtl="1">
              <a:buNone/>
            </a:pPr>
            <a:r>
              <a:rPr lang="fa-IR" sz="2500" b="1" dirty="0" smtClean="0">
                <a:cs typeface="2  Nazanin" panose="00000400000000000000" pitchFamily="2" charset="-78"/>
              </a:rPr>
              <a:t>8- و....</a:t>
            </a:r>
          </a:p>
          <a:p>
            <a:pPr algn="r" rtl="1">
              <a:buFont typeface="Wingdings" panose="05000000000000000000" pitchFamily="2" charset="2"/>
              <a:buChar char="q"/>
            </a:pPr>
            <a:r>
              <a:rPr lang="fa-IR" sz="2700" b="1" dirty="0" smtClean="0">
                <a:cs typeface="2  Davat" panose="00000400000000000000" pitchFamily="2" charset="-78"/>
              </a:rPr>
              <a:t>نود </a:t>
            </a:r>
            <a:r>
              <a:rPr lang="en-US" sz="2700" b="1" dirty="0" smtClean="0">
                <a:cs typeface="2  Davat" panose="00000400000000000000" pitchFamily="2" charset="-78"/>
              </a:rPr>
              <a:t>CCN</a:t>
            </a:r>
            <a:r>
              <a:rPr lang="fa-IR" sz="2700" b="1" dirty="0">
                <a:cs typeface="2  Davat" panose="00000400000000000000" pitchFamily="2" charset="-78"/>
              </a:rPr>
              <a:t> </a:t>
            </a:r>
            <a:r>
              <a:rPr lang="fa-IR" sz="2700" b="1" dirty="0" smtClean="0">
                <a:cs typeface="2  Davat" panose="00000400000000000000" pitchFamily="2" charset="-78"/>
              </a:rPr>
              <a:t>در زیر داشبورد جلوی پای راننده قرار گرفته است.</a:t>
            </a:r>
          </a:p>
          <a:p>
            <a:pPr marL="0" indent="0" algn="r" rtl="1">
              <a:buNone/>
            </a:pPr>
            <a:endParaRPr lang="fa-IR" sz="2500" b="1" dirty="0" smtClean="0">
              <a:cs typeface="2  Nazanin" panose="00000400000000000000" pitchFamily="2" charset="-78"/>
            </a:endParaRPr>
          </a:p>
          <a:p>
            <a:pPr marL="0" indent="0" algn="r" rtl="1">
              <a:buNone/>
            </a:pPr>
            <a:r>
              <a:rPr lang="fa-IR" sz="3000" b="1" dirty="0" smtClean="0">
                <a:cs typeface="2  Elham" panose="00000400000000000000" pitchFamily="2" charset="-78"/>
              </a:rPr>
              <a:t>« </a:t>
            </a:r>
            <a:r>
              <a:rPr lang="fa-IR" sz="3000" b="1" dirty="0" err="1" smtClean="0">
                <a:cs typeface="2  Elham" panose="00000400000000000000" pitchFamily="2" charset="-78"/>
              </a:rPr>
              <a:t>ویا</a:t>
            </a:r>
            <a:r>
              <a:rPr lang="fa-IR" sz="3000" b="1" dirty="0" smtClean="0">
                <a:cs typeface="2  Elham" panose="00000400000000000000" pitchFamily="2" charset="-78"/>
              </a:rPr>
              <a:t> به طور کلی»</a:t>
            </a:r>
            <a:endParaRPr lang="fa-IR" sz="3000" b="1" dirty="0">
              <a:cs typeface="2  Elham" panose="00000400000000000000" pitchFamily="2" charset="-78"/>
            </a:endParaRPr>
          </a:p>
          <a:p>
            <a:pPr marL="0" indent="0" algn="r" rtl="1">
              <a:buNone/>
            </a:pPr>
            <a:r>
              <a:rPr lang="fa-IR" sz="2500" b="1" dirty="0" smtClean="0">
                <a:cs typeface="2  Nazanin" panose="00000400000000000000" pitchFamily="2" charset="-78"/>
              </a:rPr>
              <a:t>کنترل </a:t>
            </a:r>
            <a:r>
              <a:rPr lang="fa-IR" sz="2500" b="1" dirty="0">
                <a:cs typeface="2  Nazanin" panose="00000400000000000000" pitchFamily="2" charset="-78"/>
              </a:rPr>
              <a:t>تمامی تجهیزات جانبی </a:t>
            </a:r>
            <a:r>
              <a:rPr lang="fa-IR" sz="2500" b="1" dirty="0" smtClean="0">
                <a:cs typeface="2  Nazanin" panose="00000400000000000000" pitchFamily="2" charset="-78"/>
              </a:rPr>
              <a:t>و رفاهی شامل: </a:t>
            </a:r>
            <a:r>
              <a:rPr lang="fa-IR" sz="2500" b="1" dirty="0">
                <a:cs typeface="2  Nazanin" panose="00000400000000000000" pitchFamily="2" charset="-78"/>
              </a:rPr>
              <a:t>چراغ های سقفی </a:t>
            </a:r>
            <a:r>
              <a:rPr lang="fa-IR" sz="2500" b="1" dirty="0" smtClean="0">
                <a:cs typeface="2  Nazanin" panose="00000400000000000000" pitchFamily="2" charset="-78"/>
              </a:rPr>
              <a:t>دسته </a:t>
            </a:r>
            <a:r>
              <a:rPr lang="fa-IR" sz="2500" b="1" dirty="0" err="1" smtClean="0">
                <a:cs typeface="2  Nazanin" panose="00000400000000000000" pitchFamily="2" charset="-78"/>
              </a:rPr>
              <a:t>راهنما،برف</a:t>
            </a:r>
            <a:r>
              <a:rPr lang="fa-IR" sz="2500" b="1" dirty="0" smtClean="0">
                <a:cs typeface="2  Nazanin" panose="00000400000000000000" pitchFamily="2" charset="-78"/>
              </a:rPr>
              <a:t> </a:t>
            </a:r>
            <a:r>
              <a:rPr lang="fa-IR" sz="2500" b="1" dirty="0" err="1">
                <a:cs typeface="2  Nazanin" panose="00000400000000000000" pitchFamily="2" charset="-78"/>
              </a:rPr>
              <a:t>پاکن</a:t>
            </a:r>
            <a:r>
              <a:rPr lang="fa-IR" sz="2500" b="1" dirty="0">
                <a:cs typeface="2  Nazanin" panose="00000400000000000000" pitchFamily="2" charset="-78"/>
              </a:rPr>
              <a:t> و تجهیزات عقب خودرو بر عهده </a:t>
            </a:r>
            <a:r>
              <a:rPr lang="en-US" sz="2500" b="1" dirty="0" smtClean="0">
                <a:cs typeface="2  Nazanin" panose="00000400000000000000" pitchFamily="2" charset="-78"/>
              </a:rPr>
              <a:t> Node CCN</a:t>
            </a:r>
            <a:r>
              <a:rPr lang="fa-IR" sz="2500" b="1" dirty="0" smtClean="0">
                <a:cs typeface="2  Nazanin" panose="00000400000000000000" pitchFamily="2" charset="-78"/>
              </a:rPr>
              <a:t>می باشد. </a:t>
            </a: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3631379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4000" b="1" dirty="0" smtClean="0">
                <a:cs typeface="2  Elham" panose="00000400000000000000" pitchFamily="2" charset="-78"/>
              </a:rPr>
              <a:t>Node CCN</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2">
            <a:schemeClr val="dk1"/>
          </a:lnRef>
          <a:fillRef idx="1">
            <a:schemeClr val="lt1"/>
          </a:fillRef>
          <a:effectRef idx="0">
            <a:schemeClr val="dk1"/>
          </a:effectRef>
          <a:fontRef idx="minor">
            <a:schemeClr val="dk1"/>
          </a:fontRef>
        </p:style>
        <p:txBody>
          <a:bodyPr>
            <a:normAutofit/>
          </a:bodyPr>
          <a:lstStyle/>
          <a:p>
            <a:pPr marL="0" indent="0" algn="r" rtl="1">
              <a:buNone/>
            </a:pPr>
            <a:r>
              <a:rPr lang="fa-IR" sz="2500" dirty="0" smtClean="0">
                <a:cs typeface="2  Nazanin" panose="00000400000000000000" pitchFamily="2" charset="-78"/>
              </a:rPr>
              <a:t>.</a:t>
            </a:r>
            <a:endParaRPr lang="fa-IR" sz="2500" b="1" dirty="0" smtClean="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53</a:t>
            </a:fld>
            <a:endParaRPr lang="en-US"/>
          </a:p>
        </p:txBody>
      </p:sp>
      <p:pic>
        <p:nvPicPr>
          <p:cNvPr id="6" name="تصویر 5"/>
          <p:cNvPicPr>
            <a:picLocks noChangeAspect="1"/>
          </p:cNvPicPr>
          <p:nvPr/>
        </p:nvPicPr>
        <p:blipFill rotWithShape="1">
          <a:blip r:embed="rId2">
            <a:extLst>
              <a:ext uri="{28A0092B-C50C-407E-A947-70E740481C1C}">
                <a14:useLocalDpi xmlns:a14="http://schemas.microsoft.com/office/drawing/2010/main" val="0"/>
              </a:ext>
            </a:extLst>
          </a:blip>
          <a:srcRect l="5333" t="7299" r="9333" b="11322"/>
          <a:stretch/>
        </p:blipFill>
        <p:spPr>
          <a:xfrm>
            <a:off x="1028700" y="1333500"/>
            <a:ext cx="7086600" cy="5257800"/>
          </a:xfrm>
          <a:prstGeom prst="rect">
            <a:avLst/>
          </a:prstGeom>
          <a:ln>
            <a:noFill/>
          </a:ln>
          <a:effectLst>
            <a:softEdge rad="112500"/>
          </a:effectLst>
        </p:spPr>
      </p:pic>
    </p:spTree>
    <p:extLst>
      <p:ext uri="{BB962C8B-B14F-4D97-AF65-F5344CB8AC3E}">
        <p14:creationId xmlns:p14="http://schemas.microsoft.com/office/powerpoint/2010/main" val="2551455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4000" b="1" dirty="0" smtClean="0">
                <a:cs typeface="2  Elham" panose="00000400000000000000" pitchFamily="2" charset="-78"/>
              </a:rPr>
              <a:t>Node CCN</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fa-IR" sz="2500" dirty="0" smtClean="0">
                <a:cs typeface="2  Nazanin" panose="00000400000000000000" pitchFamily="2" charset="-78"/>
              </a:rPr>
              <a:t>.</a:t>
            </a:r>
            <a:endParaRPr lang="fa-IR" sz="2500" b="1" dirty="0" smtClean="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54</a:t>
            </a:fld>
            <a:endParaRPr lang="en-US"/>
          </a:p>
        </p:txBody>
      </p:sp>
      <p:pic>
        <p:nvPicPr>
          <p:cNvPr id="7" name="تصویر 6"/>
          <p:cNvPicPr>
            <a:picLocks noChangeAspect="1"/>
          </p:cNvPicPr>
          <p:nvPr/>
        </p:nvPicPr>
        <p:blipFill rotWithShape="1">
          <a:blip r:embed="rId2">
            <a:extLst>
              <a:ext uri="{28A0092B-C50C-407E-A947-70E740481C1C}">
                <a14:useLocalDpi xmlns:a14="http://schemas.microsoft.com/office/drawing/2010/main" val="0"/>
              </a:ext>
            </a:extLst>
          </a:blip>
          <a:srcRect l="1563" r="1563" b="7879"/>
          <a:stretch/>
        </p:blipFill>
        <p:spPr>
          <a:xfrm>
            <a:off x="952500" y="1479550"/>
            <a:ext cx="7239000" cy="4876800"/>
          </a:xfrm>
          <a:prstGeom prst="rect">
            <a:avLst/>
          </a:prstGeom>
          <a:ln>
            <a:noFill/>
          </a:ln>
          <a:effectLst>
            <a:softEdge rad="112500"/>
          </a:effectLst>
        </p:spPr>
      </p:pic>
    </p:spTree>
    <p:extLst>
      <p:ext uri="{BB962C8B-B14F-4D97-AF65-F5344CB8AC3E}">
        <p14:creationId xmlns:p14="http://schemas.microsoft.com/office/powerpoint/2010/main" val="27048978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4000" b="1" dirty="0" smtClean="0">
                <a:cs typeface="2  Elham" panose="00000400000000000000" pitchFamily="2" charset="-78"/>
              </a:rPr>
              <a:t>Front Node(FN)</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lnSpc>
                <a:spcPct val="150000"/>
              </a:lnSpc>
              <a:buNone/>
            </a:pPr>
            <a:r>
              <a:rPr lang="fa-IR" sz="3000" b="1" dirty="0" smtClean="0">
                <a:cs typeface="2  Nazanin" panose="00000400000000000000" pitchFamily="2" charset="-78"/>
              </a:rPr>
              <a:t>نود</a:t>
            </a:r>
            <a:r>
              <a:rPr lang="en-US" sz="3000" b="1" dirty="0" smtClean="0">
                <a:cs typeface="2  Nazanin" panose="00000400000000000000" pitchFamily="2" charset="-78"/>
              </a:rPr>
              <a:t>FN</a:t>
            </a:r>
            <a:r>
              <a:rPr lang="fa-IR" sz="3000" b="1" dirty="0" smtClean="0">
                <a:cs typeface="2  Nazanin" panose="00000400000000000000" pitchFamily="2" charset="-78"/>
              </a:rPr>
              <a:t>:</a:t>
            </a:r>
          </a:p>
          <a:p>
            <a:pPr marL="0" indent="0" algn="r" rtl="1">
              <a:buNone/>
            </a:pPr>
            <a:r>
              <a:rPr lang="fa-IR" sz="2500" b="1" dirty="0" smtClean="0">
                <a:cs typeface="2  Nazanin" panose="00000400000000000000" pitchFamily="2" charset="-78"/>
              </a:rPr>
              <a:t>محل </a:t>
            </a:r>
            <a:r>
              <a:rPr lang="fa-IR" sz="2500" b="1" dirty="0">
                <a:cs typeface="2  Nazanin" panose="00000400000000000000" pitchFamily="2" charset="-78"/>
              </a:rPr>
              <a:t>قرار گرفتن آن در کنار کنترل </a:t>
            </a:r>
            <a:r>
              <a:rPr lang="fa-IR" sz="2500" b="1" dirty="0" err="1">
                <a:cs typeface="2  Nazanin" panose="00000400000000000000" pitchFamily="2" charset="-78"/>
              </a:rPr>
              <a:t>یونیت</a:t>
            </a:r>
            <a:r>
              <a:rPr lang="fa-IR" sz="2500" b="1" dirty="0">
                <a:cs typeface="2  Nazanin" panose="00000400000000000000" pitchFamily="2" charset="-78"/>
              </a:rPr>
              <a:t> </a:t>
            </a:r>
            <a:r>
              <a:rPr lang="fa-IR" sz="2500" b="1" dirty="0" smtClean="0">
                <a:cs typeface="2  Nazanin" panose="00000400000000000000" pitchFamily="2" charset="-78"/>
              </a:rPr>
              <a:t>موتور</a:t>
            </a:r>
            <a:r>
              <a:rPr lang="en-US" sz="2500" b="1" dirty="0" smtClean="0">
                <a:cs typeface="2  Nazanin" panose="00000400000000000000" pitchFamily="2" charset="-78"/>
              </a:rPr>
              <a:t>ECU)</a:t>
            </a:r>
            <a:r>
              <a:rPr lang="fa-IR" sz="2500" b="1" dirty="0" smtClean="0">
                <a:cs typeface="2  Nazanin" panose="00000400000000000000" pitchFamily="2" charset="-78"/>
              </a:rPr>
              <a:t>)است.</a:t>
            </a:r>
          </a:p>
          <a:p>
            <a:pPr marL="0" indent="0" algn="r" rtl="1">
              <a:lnSpc>
                <a:spcPct val="150000"/>
              </a:lnSpc>
              <a:buNone/>
            </a:pPr>
            <a:r>
              <a:rPr lang="fa-IR" sz="2500" b="1" dirty="0" smtClean="0">
                <a:cs typeface="2  Nazanin" panose="00000400000000000000" pitchFamily="2" charset="-78"/>
              </a:rPr>
              <a:t>کنترل </a:t>
            </a:r>
            <a:r>
              <a:rPr lang="fa-IR" sz="2500" b="1" dirty="0">
                <a:cs typeface="2  Nazanin" panose="00000400000000000000" pitchFamily="2" charset="-78"/>
              </a:rPr>
              <a:t>کلیه تجهیزات موجود در قسمت جلوی خودرو بر عهده نود </a:t>
            </a:r>
            <a:r>
              <a:rPr lang="en-US" sz="2500" b="1" dirty="0">
                <a:cs typeface="2  Nazanin" panose="00000400000000000000" pitchFamily="2" charset="-78"/>
              </a:rPr>
              <a:t>FN</a:t>
            </a:r>
            <a:r>
              <a:rPr lang="fa-IR" sz="2500" b="1" dirty="0">
                <a:cs typeface="2  Nazanin" panose="00000400000000000000" pitchFamily="2" charset="-78"/>
              </a:rPr>
              <a:t> </a:t>
            </a:r>
            <a:r>
              <a:rPr lang="fa-IR" sz="2500" b="1" dirty="0" smtClean="0">
                <a:cs typeface="2  Nazanin" panose="00000400000000000000" pitchFamily="2" charset="-78"/>
              </a:rPr>
              <a:t>می باشد.</a:t>
            </a: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35507178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4000" b="1" dirty="0" smtClean="0">
                <a:cs typeface="2  Elham" panose="00000400000000000000" pitchFamily="2" charset="-78"/>
              </a:rPr>
              <a:t>Front Node(FN)</a:t>
            </a:r>
            <a:endParaRPr lang="fa-IR" sz="4000" b="1" dirty="0">
              <a:cs typeface="2  Elham"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56</a:t>
            </a:fld>
            <a:endParaRPr lang="en-US"/>
          </a:p>
        </p:txBody>
      </p:sp>
      <p:pic>
        <p:nvPicPr>
          <p:cNvPr id="7" name="نگهدارنده مکان محتوا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700" y="1463675"/>
            <a:ext cx="7848600" cy="4495800"/>
          </a:xfrm>
          <a:prstGeom prst="rect">
            <a:avLst/>
          </a:prstGeom>
          <a:ln>
            <a:noFill/>
          </a:ln>
          <a:effectLst>
            <a:softEdge rad="112500"/>
          </a:effec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11221283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4500" b="1" dirty="0" smtClean="0">
                <a:cs typeface="2  Elham" panose="00000400000000000000" pitchFamily="2" charset="-78"/>
              </a:rPr>
              <a:t>(ICN)</a:t>
            </a:r>
            <a:r>
              <a:rPr lang="fa-IR" sz="4500" b="1" dirty="0" smtClean="0">
                <a:cs typeface="2  Elham" panose="00000400000000000000" pitchFamily="2" charset="-78"/>
              </a:rPr>
              <a:t> </a:t>
            </a:r>
            <a:r>
              <a:rPr lang="en-US" sz="4500" b="1" dirty="0" smtClean="0">
                <a:cs typeface="2  Elham" panose="00000400000000000000" pitchFamily="2" charset="-78"/>
              </a:rPr>
              <a:t>Instrument </a:t>
            </a:r>
            <a:r>
              <a:rPr lang="en-US" sz="4500" b="1" dirty="0">
                <a:cs typeface="2  Elham" panose="00000400000000000000" pitchFamily="2" charset="-78"/>
              </a:rPr>
              <a:t>Cluster </a:t>
            </a:r>
            <a:r>
              <a:rPr lang="en-US" sz="4500" b="1" dirty="0" smtClean="0">
                <a:cs typeface="2  Elham" panose="00000400000000000000" pitchFamily="2" charset="-78"/>
              </a:rPr>
              <a:t>Node</a:t>
            </a:r>
            <a:endParaRPr lang="fa-IR" sz="45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lnSpc>
                <a:spcPct val="150000"/>
              </a:lnSpc>
              <a:buNone/>
            </a:pPr>
            <a:r>
              <a:rPr lang="en-US" sz="3000" b="1" dirty="0" smtClean="0"/>
              <a:t>Node ICN</a:t>
            </a:r>
            <a:r>
              <a:rPr lang="fa-IR" sz="3000" b="1" dirty="0" smtClean="0"/>
              <a:t>:</a:t>
            </a:r>
          </a:p>
          <a:p>
            <a:pPr marL="0" indent="0" algn="r" rtl="1">
              <a:lnSpc>
                <a:spcPct val="150000"/>
              </a:lnSpc>
              <a:buNone/>
            </a:pPr>
            <a:r>
              <a:rPr lang="fa-IR" sz="2500" b="1" dirty="0" smtClean="0">
                <a:cs typeface="2  Nazanin" panose="00000400000000000000" pitchFamily="2" charset="-78"/>
              </a:rPr>
              <a:t>این </a:t>
            </a:r>
            <a:r>
              <a:rPr lang="fa-IR" sz="2500" b="1" dirty="0">
                <a:cs typeface="2  Nazanin" panose="00000400000000000000" pitchFamily="2" charset="-78"/>
              </a:rPr>
              <a:t>قطعه با جلو آمپر به صورت یک مجموعه می باشد و کنترل نشان دهنده های جلو </a:t>
            </a:r>
            <a:r>
              <a:rPr lang="fa-IR" sz="2500" b="1" dirty="0" smtClean="0">
                <a:cs typeface="2  Nazanin" panose="00000400000000000000" pitchFamily="2" charset="-78"/>
              </a:rPr>
              <a:t>آمپر، </a:t>
            </a:r>
            <a:r>
              <a:rPr lang="fa-IR" sz="2500" b="1" dirty="0">
                <a:cs typeface="2  Nazanin" panose="00000400000000000000" pitchFamily="2" charset="-78"/>
              </a:rPr>
              <a:t>ساعت و صفحه نمایش بر عهده </a:t>
            </a:r>
            <a:r>
              <a:rPr lang="fa-IR" sz="2500" b="1" dirty="0" smtClean="0">
                <a:cs typeface="2  Nazanin" panose="00000400000000000000" pitchFamily="2" charset="-78"/>
              </a:rPr>
              <a:t>نود</a:t>
            </a:r>
            <a:r>
              <a:rPr lang="en-US" sz="2500" b="1" dirty="0" smtClean="0">
                <a:cs typeface="2  Nazanin" panose="00000400000000000000" pitchFamily="2" charset="-78"/>
              </a:rPr>
              <a:t>ICN</a:t>
            </a:r>
            <a:r>
              <a:rPr lang="fa-IR" sz="2500" b="1" dirty="0" smtClean="0">
                <a:cs typeface="2  Nazanin" panose="00000400000000000000" pitchFamily="2" charset="-78"/>
              </a:rPr>
              <a:t> می باشد.</a:t>
            </a:r>
            <a:endParaRPr lang="en-US" sz="2500" b="1" dirty="0" smtClean="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8865480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4000" b="1" dirty="0" smtClean="0">
                <a:cs typeface="2  Elham" panose="00000400000000000000" pitchFamily="2" charset="-78"/>
              </a:rPr>
              <a:t>(ICN)</a:t>
            </a:r>
            <a:r>
              <a:rPr lang="fa-IR" sz="4000" b="1" dirty="0" smtClean="0">
                <a:cs typeface="2  Elham" panose="00000400000000000000" pitchFamily="2" charset="-78"/>
              </a:rPr>
              <a:t> </a:t>
            </a:r>
            <a:r>
              <a:rPr lang="en-US" sz="4000" b="1" dirty="0" smtClean="0">
                <a:cs typeface="2  Elham" panose="00000400000000000000" pitchFamily="2" charset="-78"/>
              </a:rPr>
              <a:t>Instrument </a:t>
            </a:r>
            <a:r>
              <a:rPr lang="en-US" sz="4000" b="1" dirty="0">
                <a:cs typeface="2  Elham" panose="00000400000000000000" pitchFamily="2" charset="-78"/>
              </a:rPr>
              <a:t>Cluster </a:t>
            </a:r>
            <a:r>
              <a:rPr lang="en-US" sz="4000" b="1" dirty="0" smtClean="0">
                <a:cs typeface="2  Elham" panose="00000400000000000000" pitchFamily="2" charset="-78"/>
              </a:rPr>
              <a:t>Node</a:t>
            </a:r>
            <a:endParaRPr lang="fa-IR" sz="4000" b="1" dirty="0">
              <a:cs typeface="2  Elham" panose="00000400000000000000" pitchFamily="2" charset="-78"/>
            </a:endParaRPr>
          </a:p>
        </p:txBody>
      </p:sp>
      <p:pic>
        <p:nvPicPr>
          <p:cNvPr id="5" name="نگهدارنده مکان محتوا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05000"/>
            <a:ext cx="8382000" cy="3810000"/>
          </a:xfrm>
          <a:prstGeom prst="rect">
            <a:avLst/>
          </a:prstGeom>
          <a:ln>
            <a:noFill/>
          </a:ln>
          <a:effectLst>
            <a:softEdge rad="112500"/>
          </a:effectLst>
        </p:spPr>
        <p:style>
          <a:lnRef idx="1">
            <a:schemeClr val="accent3"/>
          </a:lnRef>
          <a:fillRef idx="2">
            <a:schemeClr val="accent3"/>
          </a:fillRef>
          <a:effectRef idx="1">
            <a:schemeClr val="accent3"/>
          </a:effectRef>
          <a:fontRef idx="minor">
            <a:schemeClr val="dk1"/>
          </a:fontRef>
        </p:style>
      </p:pic>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24744720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Autofit/>
          </a:bodyPr>
          <a:lstStyle/>
          <a:p>
            <a:r>
              <a:rPr lang="en-US" sz="4000" b="1" dirty="0"/>
              <a:t>Driver Door </a:t>
            </a:r>
            <a:r>
              <a:rPr lang="en-US" sz="4000" b="1" dirty="0" smtClean="0"/>
              <a:t>Node</a:t>
            </a:r>
            <a:r>
              <a:rPr lang="en-US" sz="4000" b="1" dirty="0"/>
              <a:t>(DDN)</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fa-IR" sz="3000" b="1" dirty="0" smtClean="0">
                <a:cs typeface="2  Nazanin" panose="00000400000000000000" pitchFamily="2" charset="-78"/>
              </a:rPr>
              <a:t>نود</a:t>
            </a:r>
            <a:r>
              <a:rPr lang="en-US" sz="3000" b="1" dirty="0" smtClean="0">
                <a:cs typeface="2  Nazanin" panose="00000400000000000000" pitchFamily="2" charset="-78"/>
              </a:rPr>
              <a:t>DDN</a:t>
            </a:r>
            <a:r>
              <a:rPr lang="fa-IR" sz="3000" b="1" dirty="0" smtClean="0">
                <a:cs typeface="2  Nazanin" panose="00000400000000000000" pitchFamily="2" charset="-78"/>
              </a:rPr>
              <a:t>:</a:t>
            </a:r>
          </a:p>
          <a:p>
            <a:pPr marL="0" indent="0" algn="r" rtl="1">
              <a:lnSpc>
                <a:spcPct val="150000"/>
              </a:lnSpc>
              <a:buNone/>
            </a:pPr>
            <a:r>
              <a:rPr lang="fa-IR" sz="2500" b="1" dirty="0" smtClean="0">
                <a:cs typeface="2  Nazanin" panose="00000400000000000000" pitchFamily="2" charset="-78"/>
              </a:rPr>
              <a:t>نام </a:t>
            </a:r>
            <a:r>
              <a:rPr lang="fa-IR" sz="2500" b="1" dirty="0">
                <a:cs typeface="2  Nazanin" panose="00000400000000000000" pitchFamily="2" charset="-78"/>
              </a:rPr>
              <a:t>دیگر کلید های شیشه بالابر سمت راننده است و کنترل کلیه تجهیزات موجود در داخل درب راننده </a:t>
            </a:r>
            <a:r>
              <a:rPr lang="fa-IR" sz="2500" b="1" dirty="0" smtClean="0">
                <a:cs typeface="2  Nazanin" panose="00000400000000000000" pitchFamily="2" charset="-78"/>
              </a:rPr>
              <a:t>شامل: محرک </a:t>
            </a:r>
            <a:r>
              <a:rPr lang="fa-IR" sz="2500" b="1" dirty="0">
                <a:cs typeface="2  Nazanin" panose="00000400000000000000" pitchFamily="2" charset="-78"/>
              </a:rPr>
              <a:t>قفل مرکزی </a:t>
            </a:r>
            <a:r>
              <a:rPr lang="fa-IR" sz="2500" b="1" dirty="0" smtClean="0">
                <a:cs typeface="2  Nazanin" panose="00000400000000000000" pitchFamily="2" charset="-78"/>
              </a:rPr>
              <a:t>،شیشه </a:t>
            </a:r>
            <a:r>
              <a:rPr lang="fa-IR" sz="2500" b="1" dirty="0">
                <a:cs typeface="2  Nazanin" panose="00000400000000000000" pitchFamily="2" charset="-78"/>
              </a:rPr>
              <a:t>بالابر برقی </a:t>
            </a:r>
            <a:r>
              <a:rPr lang="fa-IR" sz="2500" b="1" dirty="0" smtClean="0">
                <a:cs typeface="2  Nazanin" panose="00000400000000000000" pitchFamily="2" charset="-78"/>
              </a:rPr>
              <a:t>،آینه برقی، </a:t>
            </a:r>
            <a:r>
              <a:rPr lang="fa-IR" sz="2500" b="1" dirty="0">
                <a:cs typeface="2  Nazanin" panose="00000400000000000000" pitchFamily="2" charset="-78"/>
              </a:rPr>
              <a:t>چراغ </a:t>
            </a:r>
            <a:r>
              <a:rPr lang="fa-IR" sz="2500" b="1" dirty="0" smtClean="0">
                <a:cs typeface="2  Nazanin" panose="00000400000000000000" pitchFamily="2" charset="-78"/>
              </a:rPr>
              <a:t>لای دری </a:t>
            </a:r>
            <a:r>
              <a:rPr lang="fa-IR" sz="2500" b="1" dirty="0">
                <a:cs typeface="2  Nazanin" panose="00000400000000000000" pitchFamily="2" charset="-78"/>
              </a:rPr>
              <a:t>و غیر بر عهده </a:t>
            </a:r>
            <a:r>
              <a:rPr lang="en-US" sz="2500" b="1" dirty="0" smtClean="0">
                <a:cs typeface="2  Nazanin" panose="00000400000000000000" pitchFamily="2" charset="-78"/>
              </a:rPr>
              <a:t>DDN</a:t>
            </a:r>
            <a:r>
              <a:rPr lang="fa-IR" sz="2500" b="1" dirty="0" smtClean="0">
                <a:cs typeface="2  Nazanin" panose="00000400000000000000" pitchFamily="2" charset="-78"/>
              </a:rPr>
              <a:t> می باشد.</a:t>
            </a: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36075941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fa-IR" sz="3500" b="1" dirty="0" smtClean="0">
                <a:cs typeface="2  Elham" panose="00000400000000000000" pitchFamily="2" charset="-78"/>
              </a:rPr>
              <a:t>مدار ساده بوق در سیستم206 مولتی پلکس فرانسه</a:t>
            </a:r>
            <a:endParaRPr lang="fa-IR" sz="3500" b="1" dirty="0">
              <a:cs typeface="2  Elham" panose="00000400000000000000" pitchFamily="2" charset="-78"/>
            </a:endParaRPr>
          </a:p>
        </p:txBody>
      </p:sp>
      <p:sp>
        <p:nvSpPr>
          <p:cNvPr id="3" name="نگهدارنده مکان محتوا 2"/>
          <p:cNvSpPr>
            <a:spLocks noGrp="1"/>
          </p:cNvSpPr>
          <p:nvPr>
            <p:ph idx="1"/>
          </p:nvPr>
        </p:nvSpPr>
        <p:spPr>
          <a:xfrm>
            <a:off x="16353" y="1066800"/>
            <a:ext cx="9144000" cy="5791200"/>
          </a:xfrm>
        </p:spPr>
        <p:style>
          <a:lnRef idx="2">
            <a:schemeClr val="dk1"/>
          </a:lnRef>
          <a:fillRef idx="1">
            <a:schemeClr val="lt1"/>
          </a:fillRef>
          <a:effectRef idx="0">
            <a:schemeClr val="dk1"/>
          </a:effectRef>
          <a:fontRef idx="minor">
            <a:schemeClr val="dk1"/>
          </a:fontRef>
        </p:style>
        <p:txBody>
          <a:bodyPr>
            <a:normAutofit/>
          </a:bodyPr>
          <a:lstStyle/>
          <a:p>
            <a:pPr marL="0" indent="0" rtl="1">
              <a:buNone/>
            </a:pPr>
            <a:endParaRPr lang="fa-IR" sz="4000" b="1" dirty="0" smtClean="0"/>
          </a:p>
          <a:p>
            <a:pPr marL="0" indent="0" rtl="1">
              <a:buNone/>
            </a:pPr>
            <a:endParaRPr lang="fa-IR" sz="4000" b="1" dirty="0" smtClean="0"/>
          </a:p>
          <a:p>
            <a:pPr marL="0" indent="0" rtl="1">
              <a:buNone/>
            </a:pPr>
            <a:r>
              <a:rPr lang="fa-IR" sz="4000" b="1" dirty="0" smtClean="0"/>
              <a:t>+ </a:t>
            </a:r>
          </a:p>
          <a:p>
            <a:pPr marL="0" indent="0" rtl="1">
              <a:buNone/>
            </a:pPr>
            <a:endParaRPr lang="fa-IR" sz="4000" b="1" dirty="0"/>
          </a:p>
          <a:p>
            <a:pPr marL="0" indent="0" rtl="1">
              <a:buNone/>
            </a:pPr>
            <a:endParaRPr lang="fa-IR" sz="4000" b="1" dirty="0" smtClean="0"/>
          </a:p>
          <a:p>
            <a:pPr marL="0" indent="0" rtl="1">
              <a:buNone/>
            </a:pPr>
            <a:r>
              <a:rPr lang="fa-IR" sz="4000" b="1" dirty="0" smtClean="0"/>
              <a:t>-</a:t>
            </a:r>
          </a:p>
          <a:p>
            <a:pPr marL="0" indent="0" rtl="1">
              <a:buNone/>
            </a:pPr>
            <a:endParaRPr lang="fa-IR" sz="4000" b="1" dirty="0"/>
          </a:p>
          <a:p>
            <a:pPr marL="0" indent="0" rtl="1">
              <a:buNone/>
            </a:pPr>
            <a:endParaRPr lang="en-US" sz="4000" b="1" dirty="0" smtClean="0"/>
          </a:p>
          <a:p>
            <a:pPr marL="0" indent="0" algn="r" rtl="1">
              <a:buNone/>
            </a:pPr>
            <a:endParaRPr lang="fa-IR" sz="4000" b="1" dirty="0"/>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6</a:t>
            </a:fld>
            <a:endParaRPr lang="en-US"/>
          </a:p>
        </p:txBody>
      </p:sp>
      <p:sp>
        <p:nvSpPr>
          <p:cNvPr id="5" name="Oval 4"/>
          <p:cNvSpPr/>
          <p:nvPr/>
        </p:nvSpPr>
        <p:spPr>
          <a:xfrm>
            <a:off x="4114800" y="4682766"/>
            <a:ext cx="990600" cy="83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Com 2000</a:t>
            </a:r>
            <a:endParaRPr lang="en-US" b="1" dirty="0"/>
          </a:p>
        </p:txBody>
      </p:sp>
      <p:sp>
        <p:nvSpPr>
          <p:cNvPr id="6" name="Rectangle 5"/>
          <p:cNvSpPr/>
          <p:nvPr/>
        </p:nvSpPr>
        <p:spPr>
          <a:xfrm>
            <a:off x="685800" y="3048000"/>
            <a:ext cx="609600" cy="2057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cs typeface="2  Elham" panose="00000400000000000000" pitchFamily="2" charset="-78"/>
              </a:rPr>
              <a:t>باتری</a:t>
            </a:r>
            <a:endParaRPr lang="en-US" b="1" dirty="0">
              <a:cs typeface="2  Elham" panose="00000400000000000000" pitchFamily="2" charset="-78"/>
            </a:endParaRPr>
          </a:p>
        </p:txBody>
      </p:sp>
      <p:sp>
        <p:nvSpPr>
          <p:cNvPr id="7" name="Rectangle 6"/>
          <p:cNvSpPr/>
          <p:nvPr/>
        </p:nvSpPr>
        <p:spPr>
          <a:xfrm>
            <a:off x="952500" y="5105400"/>
            <a:ext cx="45719"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flipV="1">
            <a:off x="655319" y="5463539"/>
            <a:ext cx="640081"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800099" y="5593081"/>
            <a:ext cx="304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849628" y="5722623"/>
            <a:ext cx="205741"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flipH="1" flipV="1">
            <a:off x="906780" y="5859038"/>
            <a:ext cx="4571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952500" y="2286000"/>
            <a:ext cx="45719"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975359" y="2286000"/>
            <a:ext cx="1234441"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2196233" y="2286001"/>
            <a:ext cx="45719" cy="32232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p:nvSpPr>
        <p:spPr>
          <a:xfrm>
            <a:off x="2079146" y="5520966"/>
            <a:ext cx="320801" cy="7305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700" b="1" dirty="0" smtClean="0">
                <a:cs typeface="2  Elham" panose="00000400000000000000" pitchFamily="2" charset="-78"/>
              </a:rPr>
              <a:t>    فیوز</a:t>
            </a:r>
            <a:endParaRPr lang="en-US" sz="700" b="1" dirty="0">
              <a:cs typeface="2  Elham" panose="00000400000000000000" pitchFamily="2" charset="-78"/>
            </a:endParaRPr>
          </a:p>
        </p:txBody>
      </p:sp>
      <p:sp>
        <p:nvSpPr>
          <p:cNvPr id="17" name="Rectangle 16"/>
          <p:cNvSpPr/>
          <p:nvPr/>
        </p:nvSpPr>
        <p:spPr>
          <a:xfrm>
            <a:off x="2219092" y="6251562"/>
            <a:ext cx="45719" cy="4699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flipV="1">
            <a:off x="2219092" y="6675754"/>
            <a:ext cx="2389285"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p:cNvSpPr/>
          <p:nvPr/>
        </p:nvSpPr>
        <p:spPr>
          <a:xfrm flipH="1">
            <a:off x="4562657" y="5509258"/>
            <a:ext cx="45719" cy="11893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p:cNvSpPr/>
          <p:nvPr/>
        </p:nvSpPr>
        <p:spPr>
          <a:xfrm>
            <a:off x="3566159" y="2868930"/>
            <a:ext cx="2057400" cy="10287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BSI</a:t>
            </a:r>
            <a:endParaRPr lang="en-US" b="1" dirty="0"/>
          </a:p>
        </p:txBody>
      </p:sp>
      <p:sp>
        <p:nvSpPr>
          <p:cNvPr id="21" name="Rectangle 20"/>
          <p:cNvSpPr/>
          <p:nvPr/>
        </p:nvSpPr>
        <p:spPr>
          <a:xfrm>
            <a:off x="4572000" y="3897630"/>
            <a:ext cx="45719" cy="7962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6569553" y="1295399"/>
            <a:ext cx="1326717" cy="10986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BSM</a:t>
            </a:r>
            <a:endParaRPr lang="en-US" b="1" dirty="0"/>
          </a:p>
        </p:txBody>
      </p:sp>
      <p:sp>
        <p:nvSpPr>
          <p:cNvPr id="23" name="Rectangle 22"/>
          <p:cNvSpPr/>
          <p:nvPr/>
        </p:nvSpPr>
        <p:spPr>
          <a:xfrm>
            <a:off x="4572000" y="1828800"/>
            <a:ext cx="45719" cy="10401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23"/>
          <p:cNvSpPr/>
          <p:nvPr/>
        </p:nvSpPr>
        <p:spPr>
          <a:xfrm>
            <a:off x="4572000" y="1794511"/>
            <a:ext cx="19812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7435448" y="4419599"/>
            <a:ext cx="565551" cy="6168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cs typeface="2  Elham" panose="00000400000000000000" pitchFamily="2" charset="-78"/>
              </a:rPr>
              <a:t>بوق</a:t>
            </a:r>
            <a:endParaRPr lang="en-US" b="1" dirty="0">
              <a:cs typeface="2  Elham" panose="00000400000000000000" pitchFamily="2" charset="-78"/>
            </a:endParaRPr>
          </a:p>
        </p:txBody>
      </p:sp>
      <p:sp>
        <p:nvSpPr>
          <p:cNvPr id="30" name="Rectangle 29"/>
          <p:cNvSpPr/>
          <p:nvPr/>
        </p:nvSpPr>
        <p:spPr>
          <a:xfrm>
            <a:off x="7010400" y="4572000"/>
            <a:ext cx="425048"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p:cNvSpPr/>
          <p:nvPr/>
        </p:nvSpPr>
        <p:spPr>
          <a:xfrm>
            <a:off x="7010400" y="4884843"/>
            <a:ext cx="403441"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ectangle 31"/>
          <p:cNvSpPr/>
          <p:nvPr/>
        </p:nvSpPr>
        <p:spPr>
          <a:xfrm rot="20732441">
            <a:off x="7982006" y="4443863"/>
            <a:ext cx="685801"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33"/>
          <p:cNvSpPr/>
          <p:nvPr/>
        </p:nvSpPr>
        <p:spPr>
          <a:xfrm rot="418908" flipV="1">
            <a:off x="7987395" y="4907703"/>
            <a:ext cx="685801"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p:cNvSpPr/>
          <p:nvPr/>
        </p:nvSpPr>
        <p:spPr>
          <a:xfrm>
            <a:off x="8627713" y="4358967"/>
            <a:ext cx="45719" cy="6345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35"/>
          <p:cNvSpPr/>
          <p:nvPr/>
        </p:nvSpPr>
        <p:spPr>
          <a:xfrm>
            <a:off x="6982522" y="4884843"/>
            <a:ext cx="45719" cy="8377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p:cNvSpPr/>
          <p:nvPr/>
        </p:nvSpPr>
        <p:spPr>
          <a:xfrm>
            <a:off x="6756052" y="5748120"/>
            <a:ext cx="544378"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2"/>
          <a:stretch>
            <a:fillRect/>
          </a:stretch>
        </p:blipFill>
        <p:spPr>
          <a:xfrm>
            <a:off x="6821431" y="5848654"/>
            <a:ext cx="390689" cy="45719"/>
          </a:xfrm>
          <a:prstGeom prst="rect">
            <a:avLst/>
          </a:prstGeom>
        </p:spPr>
      </p:pic>
      <p:sp>
        <p:nvSpPr>
          <p:cNvPr id="42" name="Rectangle 41"/>
          <p:cNvSpPr/>
          <p:nvPr/>
        </p:nvSpPr>
        <p:spPr>
          <a:xfrm>
            <a:off x="6911895" y="5946702"/>
            <a:ext cx="229598"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Rectangle 42"/>
          <p:cNvSpPr/>
          <p:nvPr/>
        </p:nvSpPr>
        <p:spPr>
          <a:xfrm flipH="1" flipV="1">
            <a:off x="7003834" y="6034789"/>
            <a:ext cx="4571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Rectangle 43"/>
          <p:cNvSpPr/>
          <p:nvPr/>
        </p:nvSpPr>
        <p:spPr>
          <a:xfrm>
            <a:off x="7016775" y="2394006"/>
            <a:ext cx="45719" cy="21779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val 44"/>
          <p:cNvSpPr/>
          <p:nvPr/>
        </p:nvSpPr>
        <p:spPr>
          <a:xfrm>
            <a:off x="912493" y="2868930"/>
            <a:ext cx="125731" cy="179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Oval 45"/>
          <p:cNvSpPr/>
          <p:nvPr/>
        </p:nvSpPr>
        <p:spPr>
          <a:xfrm>
            <a:off x="906780" y="5101866"/>
            <a:ext cx="131444" cy="194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Rounded Rectangle 63"/>
          <p:cNvSpPr/>
          <p:nvPr/>
        </p:nvSpPr>
        <p:spPr>
          <a:xfrm flipV="1">
            <a:off x="5105400" y="5029145"/>
            <a:ext cx="518159" cy="727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6" name="Picture 65"/>
          <p:cNvPicPr>
            <a:picLocks noChangeAspect="1"/>
          </p:cNvPicPr>
          <p:nvPr/>
        </p:nvPicPr>
        <p:blipFill>
          <a:blip r:embed="rId3"/>
          <a:stretch>
            <a:fillRect/>
          </a:stretch>
        </p:blipFill>
        <p:spPr>
          <a:xfrm>
            <a:off x="3574705" y="4998690"/>
            <a:ext cx="546970" cy="99449"/>
          </a:xfrm>
          <a:prstGeom prst="rect">
            <a:avLst/>
          </a:prstGeom>
        </p:spPr>
      </p:pic>
      <p:sp>
        <p:nvSpPr>
          <p:cNvPr id="67" name="Rectangle 66"/>
          <p:cNvSpPr/>
          <p:nvPr/>
        </p:nvSpPr>
        <p:spPr>
          <a:xfrm>
            <a:off x="5611438" y="5029144"/>
            <a:ext cx="117315" cy="873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Rectangle 68"/>
          <p:cNvSpPr/>
          <p:nvPr/>
        </p:nvSpPr>
        <p:spPr>
          <a:xfrm>
            <a:off x="3484974" y="4993550"/>
            <a:ext cx="111667" cy="893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381898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4000" b="1" dirty="0"/>
              <a:t>Driver Door Node(DDN)</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7718"/>
            <a:ext cx="9144000" cy="5791200"/>
          </a:xfrm>
        </p:spPr>
        <p:style>
          <a:lnRef idx="2">
            <a:schemeClr val="dk1"/>
          </a:lnRef>
          <a:fillRef idx="1">
            <a:schemeClr val="lt1"/>
          </a:fillRef>
          <a:effectRef idx="0">
            <a:schemeClr val="dk1"/>
          </a:effectRef>
          <a:fontRef idx="minor">
            <a:schemeClr val="dk1"/>
          </a:fontRef>
        </p:style>
        <p:txBody>
          <a:bodyPr>
            <a:normAutofit/>
          </a:bodyPr>
          <a:lstStyle/>
          <a:p>
            <a:pPr marL="0" indent="0" algn="r" rtl="1">
              <a:buNone/>
            </a:pPr>
            <a:r>
              <a:rPr lang="fa-IR" sz="2500" dirty="0" smtClean="0">
                <a:cs typeface="2  Nazanin" panose="00000400000000000000" pitchFamily="2" charset="-78"/>
              </a:rPr>
              <a:t>.</a:t>
            </a:r>
            <a:endParaRPr lang="fa-IR" sz="2500" b="1" dirty="0" smtClean="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60</a:t>
            </a:fld>
            <a:endParaRPr lang="en-US"/>
          </a:p>
        </p:txBody>
      </p:sp>
      <p:pic>
        <p:nvPicPr>
          <p:cNvPr id="6" name="تصوی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281" y="2295525"/>
            <a:ext cx="4643438" cy="2266950"/>
          </a:xfrm>
          <a:prstGeom prst="rect">
            <a:avLst/>
          </a:prstGeom>
          <a:ln>
            <a:noFill/>
          </a:ln>
          <a:effectLst>
            <a:softEdge rad="112500"/>
          </a:effectLst>
        </p:spPr>
      </p:pic>
    </p:spTree>
    <p:extLst>
      <p:ext uri="{BB962C8B-B14F-4D97-AF65-F5344CB8AC3E}">
        <p14:creationId xmlns:p14="http://schemas.microsoft.com/office/powerpoint/2010/main" val="6476275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r>
              <a:rPr lang="en-US" sz="4000" b="1" dirty="0"/>
              <a:t>Passenger Door </a:t>
            </a:r>
            <a:r>
              <a:rPr lang="en-US" sz="4000" b="1" dirty="0" smtClean="0"/>
              <a:t>Node</a:t>
            </a:r>
            <a:r>
              <a:rPr lang="en-US" sz="4000" b="1" dirty="0"/>
              <a:t>(PDN</a:t>
            </a:r>
            <a:r>
              <a:rPr lang="en-US" sz="4000" b="1" dirty="0" smtClean="0"/>
              <a:t>)</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fa-IR" sz="2800" b="1" dirty="0" smtClean="0"/>
              <a:t>نود</a:t>
            </a:r>
            <a:r>
              <a:rPr lang="en-US" sz="2800" b="1" dirty="0" smtClean="0"/>
              <a:t>:PDN</a:t>
            </a:r>
            <a:endParaRPr lang="fa-IR" sz="2800" b="1" dirty="0" smtClean="0"/>
          </a:p>
          <a:p>
            <a:pPr marL="0" indent="0" algn="r" rtl="1">
              <a:buNone/>
            </a:pPr>
            <a:r>
              <a:rPr lang="fa-IR" sz="2500" b="1" dirty="0" smtClean="0">
                <a:cs typeface="2  Nazanin" panose="00000400000000000000" pitchFamily="2" charset="-78"/>
              </a:rPr>
              <a:t>همان </a:t>
            </a:r>
            <a:r>
              <a:rPr lang="fa-IR" sz="2500" b="1" dirty="0">
                <a:cs typeface="2  Nazanin" panose="00000400000000000000" pitchFamily="2" charset="-78"/>
              </a:rPr>
              <a:t>کلید شیشه بالابر سمت </a:t>
            </a:r>
            <a:r>
              <a:rPr lang="fa-IR" sz="2500" b="1" dirty="0" smtClean="0">
                <a:cs typeface="2  Nazanin" panose="00000400000000000000" pitchFamily="2" charset="-78"/>
              </a:rPr>
              <a:t>سرنشین است. </a:t>
            </a:r>
            <a:r>
              <a:rPr lang="fa-IR" sz="2500" b="1" dirty="0">
                <a:cs typeface="2  Nazanin" panose="00000400000000000000" pitchFamily="2" charset="-78"/>
              </a:rPr>
              <a:t>و کنترل کلیه تجهیزات موجود در داخل درب سرنشین شامل محرکه قفل مرکزی شیشه بالابر برقی </a:t>
            </a:r>
            <a:r>
              <a:rPr lang="fa-IR" sz="2500" b="1" dirty="0" smtClean="0">
                <a:cs typeface="2  Nazanin" panose="00000400000000000000" pitchFamily="2" charset="-78"/>
              </a:rPr>
              <a:t>،آینه </a:t>
            </a:r>
            <a:r>
              <a:rPr lang="fa-IR" sz="2500" b="1" dirty="0">
                <a:cs typeface="2  Nazanin" panose="00000400000000000000" pitchFamily="2" charset="-78"/>
              </a:rPr>
              <a:t>برقی </a:t>
            </a:r>
            <a:r>
              <a:rPr lang="fa-IR" sz="2500" b="1" dirty="0" smtClean="0">
                <a:cs typeface="2  Nazanin" panose="00000400000000000000" pitchFamily="2" charset="-78"/>
              </a:rPr>
              <a:t>،چراغ </a:t>
            </a:r>
            <a:r>
              <a:rPr lang="fa-IR" sz="2500" b="1" dirty="0">
                <a:cs typeface="2  Nazanin" panose="00000400000000000000" pitchFamily="2" charset="-78"/>
              </a:rPr>
              <a:t>لای دری و </a:t>
            </a:r>
            <a:r>
              <a:rPr lang="fa-IR" sz="2500" b="1" dirty="0" err="1">
                <a:cs typeface="2  Nazanin" panose="00000400000000000000" pitchFamily="2" charset="-78"/>
              </a:rPr>
              <a:t>سنسور</a:t>
            </a:r>
            <a:r>
              <a:rPr lang="fa-IR" sz="2500" b="1" dirty="0">
                <a:cs typeface="2  Nazanin" panose="00000400000000000000" pitchFamily="2" charset="-78"/>
              </a:rPr>
              <a:t> دمای بیرون </a:t>
            </a:r>
            <a:r>
              <a:rPr lang="fa-IR" sz="2500" b="1" dirty="0" smtClean="0">
                <a:cs typeface="2  Nazanin" panose="00000400000000000000" pitchFamily="2" charset="-78"/>
              </a:rPr>
              <a:t>بر عهده </a:t>
            </a:r>
            <a:r>
              <a:rPr lang="en-US" sz="2500" b="1" dirty="0" smtClean="0">
                <a:cs typeface="2  Nazanin" panose="00000400000000000000" pitchFamily="2" charset="-78"/>
              </a:rPr>
              <a:t> </a:t>
            </a:r>
            <a:r>
              <a:rPr lang="en-US" sz="2500" b="1" dirty="0" err="1" smtClean="0">
                <a:cs typeface="2  Nazanin" panose="00000400000000000000" pitchFamily="2" charset="-78"/>
              </a:rPr>
              <a:t>NodePDN</a:t>
            </a:r>
            <a:r>
              <a:rPr lang="fa-IR" sz="2500" b="1" dirty="0" smtClean="0">
                <a:cs typeface="2  Nazanin" panose="00000400000000000000" pitchFamily="2" charset="-78"/>
              </a:rPr>
              <a:t>می باشد.</a:t>
            </a: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41533056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4000" b="1" dirty="0"/>
              <a:t>Passenger Door Node(PDN)</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2">
            <a:schemeClr val="dk1"/>
          </a:lnRef>
          <a:fillRef idx="1">
            <a:schemeClr val="lt1"/>
          </a:fillRef>
          <a:effectRef idx="0">
            <a:schemeClr val="dk1"/>
          </a:effectRef>
          <a:fontRef idx="minor">
            <a:schemeClr val="dk1"/>
          </a:fontRef>
        </p:style>
        <p:txBody>
          <a:bodyPr>
            <a:normAutofit/>
          </a:bodyPr>
          <a:lstStyle/>
          <a:p>
            <a:pPr marL="0" indent="0" algn="r" rtl="1">
              <a:buNone/>
            </a:pPr>
            <a:r>
              <a:rPr lang="fa-IR" sz="2500" dirty="0" smtClean="0">
                <a:cs typeface="2  Nazanin" panose="00000400000000000000" pitchFamily="2" charset="-78"/>
              </a:rPr>
              <a:t>.</a:t>
            </a:r>
            <a:endParaRPr lang="fa-IR" sz="2500" b="1" dirty="0" smtClean="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62</a:t>
            </a:fld>
            <a:endParaRPr lang="en-US"/>
          </a:p>
        </p:txBody>
      </p:sp>
      <p:pic>
        <p:nvPicPr>
          <p:cNvPr id="5" name="تصوی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137272"/>
            <a:ext cx="4586288" cy="3577728"/>
          </a:xfrm>
          <a:prstGeom prst="rect">
            <a:avLst/>
          </a:prstGeom>
          <a:ln>
            <a:noFill/>
          </a:ln>
          <a:effectLst>
            <a:softEdge rad="112500"/>
          </a:effectLst>
        </p:spPr>
      </p:pic>
    </p:spTree>
    <p:extLst>
      <p:ext uri="{BB962C8B-B14F-4D97-AF65-F5344CB8AC3E}">
        <p14:creationId xmlns:p14="http://schemas.microsoft.com/office/powerpoint/2010/main" val="18118544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4000" b="1" dirty="0" smtClean="0">
                <a:cs typeface="2  Elham" panose="00000400000000000000" pitchFamily="2" charset="-78"/>
              </a:rPr>
              <a:t>BSI</a:t>
            </a:r>
            <a:endParaRPr lang="fa-IR" sz="4000" b="1" dirty="0">
              <a:cs typeface="2  Elham" panose="00000400000000000000" pitchFamily="2" charset="-78"/>
            </a:endParaRPr>
          </a:p>
        </p:txBody>
      </p:sp>
      <p:sp>
        <p:nvSpPr>
          <p:cNvPr id="3" name="نگهدارنده مکان محتوا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lnSpc>
                <a:spcPct val="150000"/>
              </a:lnSpc>
              <a:buNone/>
            </a:pPr>
            <a:r>
              <a:rPr lang="en-US" sz="3000" b="1" dirty="0" smtClean="0">
                <a:cs typeface="2  Elham" panose="00000400000000000000" pitchFamily="2" charset="-78"/>
              </a:rPr>
              <a:t>BSI </a:t>
            </a:r>
            <a:r>
              <a:rPr lang="fa-IR" sz="3000" b="1" dirty="0">
                <a:cs typeface="2  Elham" panose="00000400000000000000" pitchFamily="2" charset="-78"/>
              </a:rPr>
              <a:t> </a:t>
            </a:r>
            <a:r>
              <a:rPr lang="fa-IR" sz="3000" b="1" dirty="0" smtClean="0">
                <a:cs typeface="2  Elham" panose="00000400000000000000" pitchFamily="2" charset="-78"/>
              </a:rPr>
              <a:t>در واقع ساده شدة عبارت زیر می باشد.</a:t>
            </a:r>
            <a:endParaRPr lang="en-US" sz="3000" b="1" dirty="0" smtClean="0">
              <a:cs typeface="2  Elham" panose="00000400000000000000" pitchFamily="2" charset="-78"/>
            </a:endParaRPr>
          </a:p>
          <a:p>
            <a:pPr marL="0" indent="0">
              <a:buNone/>
            </a:pPr>
            <a:endParaRPr lang="en-US" sz="3000" b="1" dirty="0">
              <a:cs typeface="2  Nazanin" panose="00000400000000000000" pitchFamily="2" charset="-78"/>
            </a:endParaRPr>
          </a:p>
          <a:p>
            <a:pPr marL="0" indent="0" algn="ctr">
              <a:buNone/>
            </a:pPr>
            <a:r>
              <a:rPr lang="en-US" sz="3000" b="1" u="sng" dirty="0" smtClean="0">
                <a:cs typeface="2  Nazanin" panose="00000400000000000000" pitchFamily="2" charset="-78"/>
              </a:rPr>
              <a:t>B</a:t>
            </a:r>
            <a:r>
              <a:rPr lang="en-US" sz="3000" b="1" dirty="0" smtClean="0">
                <a:cs typeface="2  Nazanin" panose="00000400000000000000" pitchFamily="2" charset="-78"/>
              </a:rPr>
              <a:t>uilt in </a:t>
            </a:r>
            <a:r>
              <a:rPr lang="en-US" sz="3000" b="1" u="sng" dirty="0" smtClean="0">
                <a:cs typeface="2  Nazanin" panose="00000400000000000000" pitchFamily="2" charset="-78"/>
              </a:rPr>
              <a:t>S</a:t>
            </a:r>
            <a:r>
              <a:rPr lang="en-US" sz="3000" b="1" dirty="0" smtClean="0">
                <a:cs typeface="2  Nazanin" panose="00000400000000000000" pitchFamily="2" charset="-78"/>
              </a:rPr>
              <a:t>ystems </a:t>
            </a:r>
            <a:r>
              <a:rPr lang="en-US" sz="3000" b="1" u="sng" dirty="0" err="1" smtClean="0">
                <a:cs typeface="2  Nazanin" panose="00000400000000000000" pitchFamily="2" charset="-78"/>
              </a:rPr>
              <a:t>I</a:t>
            </a:r>
            <a:r>
              <a:rPr lang="en-US" sz="3000" b="1" dirty="0" err="1" smtClean="0">
                <a:cs typeface="2  Nazanin" panose="00000400000000000000" pitchFamily="2" charset="-78"/>
              </a:rPr>
              <a:t>nterfas</a:t>
            </a:r>
            <a:endParaRPr lang="en-US" sz="3000" b="1" dirty="0" smtClean="0">
              <a:cs typeface="2  Nazanin" panose="00000400000000000000" pitchFamily="2" charset="-78"/>
            </a:endParaRPr>
          </a:p>
          <a:p>
            <a:pPr marL="0" indent="0">
              <a:buNone/>
            </a:pPr>
            <a:endParaRPr lang="en-US" sz="3000" b="1" dirty="0">
              <a:cs typeface="2  Nazanin" panose="00000400000000000000" pitchFamily="2" charset="-78"/>
            </a:endParaRPr>
          </a:p>
          <a:p>
            <a:pPr marL="0" indent="0">
              <a:buNone/>
            </a:pPr>
            <a:endParaRPr lang="fa-IR" sz="3000" b="1" dirty="0">
              <a:cs typeface="2  Nazanin"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2008366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5400" b="1" dirty="0" smtClean="0">
                <a:cs typeface="2  Elham" panose="00000400000000000000" pitchFamily="2" charset="-78"/>
              </a:rPr>
              <a:t>BSI</a:t>
            </a:r>
            <a:endParaRPr lang="fa-IR" sz="5400" b="1" dirty="0">
              <a:cs typeface="2  Elham" panose="00000400000000000000" pitchFamily="2" charset="-78"/>
            </a:endParaRPr>
          </a:p>
        </p:txBody>
      </p:sp>
      <p:pic>
        <p:nvPicPr>
          <p:cNvPr id="6" name="نگهدارنده مکان محتوا 5"/>
          <p:cNvPicPr>
            <a:picLocks noGrp="1" noChangeAspect="1"/>
          </p:cNvPicPr>
          <p:nvPr>
            <p:ph idx="1"/>
          </p:nvPr>
        </p:nvPicPr>
        <p:blipFill rotWithShape="1">
          <a:blip r:embed="rId2">
            <a:extLst>
              <a:ext uri="{28A0092B-C50C-407E-A947-70E740481C1C}">
                <a14:useLocalDpi xmlns:a14="http://schemas.microsoft.com/office/drawing/2010/main" val="0"/>
              </a:ext>
            </a:extLst>
          </a:blip>
          <a:srcRect l="16448" t="3488" r="7566" b="4407"/>
          <a:stretch/>
        </p:blipFill>
        <p:spPr>
          <a:xfrm>
            <a:off x="0" y="1066800"/>
            <a:ext cx="9144000" cy="5791200"/>
          </a:xfrm>
        </p:spPr>
        <p:style>
          <a:lnRef idx="1">
            <a:schemeClr val="accent3"/>
          </a:lnRef>
          <a:fillRef idx="2">
            <a:schemeClr val="accent3"/>
          </a:fillRef>
          <a:effectRef idx="1">
            <a:schemeClr val="accent3"/>
          </a:effectRef>
          <a:fontRef idx="minor">
            <a:schemeClr val="dk1"/>
          </a:fontRef>
        </p:style>
      </p:pic>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765763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en-US" sz="5400" b="1" dirty="0" smtClean="0">
                <a:cs typeface="2  Elham" panose="00000400000000000000" pitchFamily="2" charset="-78"/>
              </a:rPr>
              <a:t>BSI</a:t>
            </a:r>
            <a:endParaRPr lang="fa-IR" sz="5400" b="1" dirty="0">
              <a:cs typeface="2  Elham" panose="00000400000000000000" pitchFamily="2" charset="-78"/>
            </a:endParaRPr>
          </a:p>
        </p:txBody>
      </p:sp>
      <p:sp>
        <p:nvSpPr>
          <p:cNvPr id="4" name="نگهدارنده مکان شماره اسلاید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نگهدارنده مکان محتوا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0"/>
            <a:ext cx="9144000" cy="5791200"/>
          </a:xfrm>
        </p:spPr>
      </p:pic>
    </p:spTree>
    <p:extLst>
      <p:ext uri="{BB962C8B-B14F-4D97-AF65-F5344CB8AC3E}">
        <p14:creationId xmlns:p14="http://schemas.microsoft.com/office/powerpoint/2010/main" val="2095728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3864</TotalTime>
  <Words>2475</Words>
  <Application>Microsoft Office PowerPoint</Application>
  <PresentationFormat>On-screen Show (4:3)</PresentationFormat>
  <Paragraphs>307</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2  Baran</vt:lpstr>
      <vt:lpstr>2  Davat</vt:lpstr>
      <vt:lpstr>2  Elham</vt:lpstr>
      <vt:lpstr>2  Nazanin</vt:lpstr>
      <vt:lpstr>Arial</vt:lpstr>
      <vt:lpstr>Calibri</vt:lpstr>
      <vt:lpstr>Wingdings</vt:lpstr>
      <vt:lpstr>Office Theme</vt:lpstr>
      <vt:lpstr>PowerPoint Presentation</vt:lpstr>
      <vt:lpstr>PowerPoint Presentation</vt:lpstr>
      <vt:lpstr>کلیات</vt:lpstr>
      <vt:lpstr>آشنایی با سه عنصر BSI ،BSM و COM2000</vt:lpstr>
      <vt:lpstr>آشنایی با سه عنصر BSI ،BSM و COM2000</vt:lpstr>
      <vt:lpstr>مدار ساده بوق در سیستم206 مولتی پلکس فرانسه</vt:lpstr>
      <vt:lpstr>BSI</vt:lpstr>
      <vt:lpstr>BSI</vt:lpstr>
      <vt:lpstr>BSI</vt:lpstr>
      <vt:lpstr>BSI</vt:lpstr>
      <vt:lpstr>BSI</vt:lpstr>
      <vt:lpstr>مزایای استفاده از سیستم  BSIدر خودرو:</vt:lpstr>
      <vt:lpstr>BSI</vt:lpstr>
      <vt:lpstr>بخش های مختلف  BSI</vt:lpstr>
      <vt:lpstr>BSI</vt:lpstr>
      <vt:lpstr>بخش های مختلف  BSI</vt:lpstr>
      <vt:lpstr>بخش A</vt:lpstr>
      <vt:lpstr>PowerPoint Presentation</vt:lpstr>
      <vt:lpstr>بخشB</vt:lpstr>
      <vt:lpstr>بخشC </vt:lpstr>
      <vt:lpstr>فیوز شنت</vt:lpstr>
      <vt:lpstr>فیوز شنت</vt:lpstr>
      <vt:lpstr>PowerPoint Presentation</vt:lpstr>
      <vt:lpstr>سیستم واسطه دسته ها یاCom2000</vt:lpstr>
      <vt:lpstr>سیستم واسطه دسته ها یاCom2000</vt:lpstr>
      <vt:lpstr>سیستم واسطه دسته ها یاCom2000</vt:lpstr>
      <vt:lpstr>سیستم واسطه دسته ها یاCom2000</vt:lpstr>
      <vt:lpstr>سیستم واسطه دسته ها یاCom2000</vt:lpstr>
      <vt:lpstr>مدول کنترلی غربیلک فرمان یاCom2000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کلیات</vt:lpstr>
      <vt:lpstr>سیستم مالتی پلکس ایران</vt:lpstr>
      <vt:lpstr>سیستم مالتی پلکس ایران</vt:lpstr>
      <vt:lpstr>سیستم مالتی پلکس ایران</vt:lpstr>
      <vt:lpstr>سیستم مالتی پلکس ایران</vt:lpstr>
      <vt:lpstr>سیستم مالتی پلکس MUX</vt:lpstr>
      <vt:lpstr>سیستم مالتی پلکس ایران</vt:lpstr>
      <vt:lpstr>سیستم مالتی پلکس ایران</vt:lpstr>
      <vt:lpstr>PowerPoint Presentation</vt:lpstr>
      <vt:lpstr>نودها در سیستم برقSMS MUX</vt:lpstr>
      <vt:lpstr>نودها در سیستم برقSMS MUX</vt:lpstr>
      <vt:lpstr>سمند و سورن مالتی پلکس</vt:lpstr>
      <vt:lpstr>سمند و سورن مالتی پلکس</vt:lpstr>
      <vt:lpstr>Node CCN</vt:lpstr>
      <vt:lpstr>Node CCN</vt:lpstr>
      <vt:lpstr>Front Node(FN)</vt:lpstr>
      <vt:lpstr>Front Node(FN)</vt:lpstr>
      <vt:lpstr>(ICN) Instrument Cluster Node</vt:lpstr>
      <vt:lpstr>(ICN) Instrument Cluster Node</vt:lpstr>
      <vt:lpstr>Driver Door Node(DDN)</vt:lpstr>
      <vt:lpstr>Driver Door Node(DDN)</vt:lpstr>
      <vt:lpstr>Passenger Door Node(PDN)</vt:lpstr>
      <vt:lpstr>Passenger Door Node(PDN)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Dejman</cp:lastModifiedBy>
  <cp:revision>467</cp:revision>
  <dcterms:created xsi:type="dcterms:W3CDTF">2006-08-16T00:00:00Z</dcterms:created>
  <dcterms:modified xsi:type="dcterms:W3CDTF">2020-03-16T08:30:20Z</dcterms:modified>
</cp:coreProperties>
</file>